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rawings/drawing4.xml" ContentType="application/vnd.openxmlformats-officedocument.drawingml.chartshapes+xml"/>
  <Override PartName="/ppt/theme/themeOverride7.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theme/themeOverride5.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slideLayouts/slideLayout15.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charts/chart13.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7.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drawings/drawing7.xml" ContentType="application/vnd.openxmlformats-officedocument.drawingml.chartshap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drawings/drawing5.xml" ContentType="application/vnd.openxmlformats-officedocument.drawingml.chartshapes+xml"/>
  <Override PartName="/ppt/notesSlides/notesSlide5.xml" ContentType="application/vnd.openxmlformats-officedocument.presentationml.notesSlide+xml"/>
  <Override PartName="/ppt/drawings/drawing6.xml" ContentType="application/vnd.openxmlformats-officedocument.drawingml.chartshape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rawings/drawing3.xml" ContentType="application/vnd.openxmlformats-officedocument.drawingml.chartshapes+xml"/>
  <Override PartName="/ppt/notesSlides/notesSlide3.xml" ContentType="application/vnd.openxmlformats-officedocument.presentationml.notesSlide+xml"/>
  <Override PartName="/ppt/theme/themeOverride8.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theme/themeOverride4.xml" ContentType="application/vnd.openxmlformats-officedocument.themeOverr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 id="2147483729" r:id="rId2"/>
  </p:sldMasterIdLst>
  <p:notesMasterIdLst>
    <p:notesMasterId r:id="rId22"/>
  </p:notesMasterIdLst>
  <p:sldIdLst>
    <p:sldId id="256" r:id="rId3"/>
    <p:sldId id="310" r:id="rId4"/>
    <p:sldId id="289" r:id="rId5"/>
    <p:sldId id="291" r:id="rId6"/>
    <p:sldId id="293" r:id="rId7"/>
    <p:sldId id="307" r:id="rId8"/>
    <p:sldId id="312" r:id="rId9"/>
    <p:sldId id="276" r:id="rId10"/>
    <p:sldId id="271" r:id="rId11"/>
    <p:sldId id="263" r:id="rId12"/>
    <p:sldId id="313" r:id="rId13"/>
    <p:sldId id="275" r:id="rId14"/>
    <p:sldId id="277" r:id="rId15"/>
    <p:sldId id="278" r:id="rId16"/>
    <p:sldId id="296" r:id="rId17"/>
    <p:sldId id="308" r:id="rId18"/>
    <p:sldId id="309" r:id="rId19"/>
    <p:sldId id="315" r:id="rId20"/>
    <p:sldId id="314"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101" autoAdjust="0"/>
  </p:normalViewPr>
  <p:slideViewPr>
    <p:cSldViewPr>
      <p:cViewPr>
        <p:scale>
          <a:sx n="75" d="100"/>
          <a:sy n="75" d="100"/>
        </p:scale>
        <p:origin x="-2028" y="-726"/>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Office_Excel_2007_Workbook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f1kxl01\Desktop\SB-ServiceProvidersJuly2010NotChambers_youngfirm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D:\NJ\SB-ServiceProvidersJuly2010YoungANDSmallFirms.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Office_Excel_2007_Workbook5.xlsx"/></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package" Target="../embeddings/Microsoft_Office_Excel_2007_Workbook6.xlsx"/><Relationship Id="rId1" Type="http://schemas.openxmlformats.org/officeDocument/2006/relationships/themeOverride" Target="../theme/themeOverride8.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Office_Excel_2007_Workbook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Office_Excel_2007_Workbook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Documents%20and%20Settings\F1ext01\My%20Documents\SmallBusSurvey\July2010\JulySmBusSurveys.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C:\Documents%20and%20Settings\F1ext01\My%20Documents\SmallBusSurvey\JulAprComparison\AprilvsJuly.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C:\Documents%20and%20Settings\F1ext01\My%20Documents\SmallBusSurvey\JulAprComparison\AprilvsJuly.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C:\Documents%20and%20Settings\F1ext01\My%20Documents\SmallBusSurvey\JulAprComparison\AprilvsJuly.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Office_Excel_2007_Workbook4.xlsx"/></Relationships>
</file>

<file path=ppt/charts/_rels/chart9.xml.rels><?xml version="1.0" encoding="UTF-8" standalone="yes"?>
<Relationships xmlns="http://schemas.openxmlformats.org/package/2006/relationships"><Relationship Id="rId1" Type="http://schemas.openxmlformats.org/officeDocument/2006/relationships/oleObject" Target="file:///D:\NJ\SB-ServiceProvidersJuly2010YoungANDSmallFirm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9584935256738548E-2"/>
          <c:y val="0.15538432695913021"/>
          <c:w val="0.91877143178708665"/>
          <c:h val="0.61516385451819477"/>
        </c:manualLayout>
      </c:layout>
      <c:lineChart>
        <c:grouping val="standard"/>
        <c:ser>
          <c:idx val="9"/>
          <c:order val="0"/>
          <c:tx>
            <c:v>Total nonfarm</c:v>
          </c:tx>
          <c:spPr>
            <a:ln w="19050">
              <a:solidFill>
                <a:srgbClr val="000000"/>
              </a:solidFill>
              <a:prstDash val="solid"/>
            </a:ln>
          </c:spPr>
          <c:marker>
            <c:symbol val="none"/>
          </c:marker>
          <c:cat>
            <c:numRef>
              <c:f>Monthly!$B$291:$B$765</c:f>
              <c:numCache>
                <c:formatCode>m/d/yyyy</c:formatCode>
                <c:ptCount val="475"/>
                <c:pt idx="0">
                  <c:v>26299</c:v>
                </c:pt>
                <c:pt idx="1">
                  <c:v>26330</c:v>
                </c:pt>
                <c:pt idx="2">
                  <c:v>26359</c:v>
                </c:pt>
                <c:pt idx="3">
                  <c:v>26390</c:v>
                </c:pt>
                <c:pt idx="4">
                  <c:v>26420</c:v>
                </c:pt>
                <c:pt idx="5">
                  <c:v>26451</c:v>
                </c:pt>
                <c:pt idx="6">
                  <c:v>26481</c:v>
                </c:pt>
                <c:pt idx="7">
                  <c:v>26512</c:v>
                </c:pt>
                <c:pt idx="8">
                  <c:v>26543</c:v>
                </c:pt>
                <c:pt idx="9">
                  <c:v>26573</c:v>
                </c:pt>
                <c:pt idx="10">
                  <c:v>26604</c:v>
                </c:pt>
                <c:pt idx="11">
                  <c:v>26634</c:v>
                </c:pt>
                <c:pt idx="12">
                  <c:v>26665</c:v>
                </c:pt>
                <c:pt idx="13">
                  <c:v>26696</c:v>
                </c:pt>
                <c:pt idx="14">
                  <c:v>26724</c:v>
                </c:pt>
                <c:pt idx="15">
                  <c:v>26755</c:v>
                </c:pt>
                <c:pt idx="16">
                  <c:v>26785</c:v>
                </c:pt>
                <c:pt idx="17">
                  <c:v>26816</c:v>
                </c:pt>
                <c:pt idx="18">
                  <c:v>26846</c:v>
                </c:pt>
                <c:pt idx="19">
                  <c:v>26877</c:v>
                </c:pt>
                <c:pt idx="20">
                  <c:v>26908</c:v>
                </c:pt>
                <c:pt idx="21">
                  <c:v>26938</c:v>
                </c:pt>
                <c:pt idx="22">
                  <c:v>26969</c:v>
                </c:pt>
                <c:pt idx="23">
                  <c:v>26999</c:v>
                </c:pt>
                <c:pt idx="24">
                  <c:v>27030</c:v>
                </c:pt>
                <c:pt idx="25">
                  <c:v>27061</c:v>
                </c:pt>
                <c:pt idx="26">
                  <c:v>27089</c:v>
                </c:pt>
                <c:pt idx="27">
                  <c:v>27120</c:v>
                </c:pt>
                <c:pt idx="28">
                  <c:v>27150</c:v>
                </c:pt>
                <c:pt idx="29">
                  <c:v>27181</c:v>
                </c:pt>
                <c:pt idx="30">
                  <c:v>27211</c:v>
                </c:pt>
                <c:pt idx="31">
                  <c:v>27242</c:v>
                </c:pt>
                <c:pt idx="32">
                  <c:v>27273</c:v>
                </c:pt>
                <c:pt idx="33">
                  <c:v>27303</c:v>
                </c:pt>
                <c:pt idx="34">
                  <c:v>27334</c:v>
                </c:pt>
                <c:pt idx="35">
                  <c:v>27364</c:v>
                </c:pt>
                <c:pt idx="36">
                  <c:v>27395</c:v>
                </c:pt>
                <c:pt idx="37">
                  <c:v>27426</c:v>
                </c:pt>
                <c:pt idx="38">
                  <c:v>27454</c:v>
                </c:pt>
                <c:pt idx="39">
                  <c:v>27485</c:v>
                </c:pt>
                <c:pt idx="40">
                  <c:v>27515</c:v>
                </c:pt>
                <c:pt idx="41">
                  <c:v>27546</c:v>
                </c:pt>
                <c:pt idx="42">
                  <c:v>27576</c:v>
                </c:pt>
                <c:pt idx="43">
                  <c:v>27607</c:v>
                </c:pt>
                <c:pt idx="44">
                  <c:v>27638</c:v>
                </c:pt>
                <c:pt idx="45">
                  <c:v>27668</c:v>
                </c:pt>
                <c:pt idx="46">
                  <c:v>27699</c:v>
                </c:pt>
                <c:pt idx="47">
                  <c:v>27729</c:v>
                </c:pt>
                <c:pt idx="48">
                  <c:v>27760</c:v>
                </c:pt>
                <c:pt idx="49">
                  <c:v>27791</c:v>
                </c:pt>
                <c:pt idx="50">
                  <c:v>27820</c:v>
                </c:pt>
                <c:pt idx="51">
                  <c:v>27851</c:v>
                </c:pt>
                <c:pt idx="52">
                  <c:v>27881</c:v>
                </c:pt>
                <c:pt idx="53">
                  <c:v>27912</c:v>
                </c:pt>
                <c:pt idx="54">
                  <c:v>27942</c:v>
                </c:pt>
                <c:pt idx="55">
                  <c:v>27973</c:v>
                </c:pt>
                <c:pt idx="56">
                  <c:v>28004</c:v>
                </c:pt>
                <c:pt idx="57">
                  <c:v>28034</c:v>
                </c:pt>
                <c:pt idx="58">
                  <c:v>28065</c:v>
                </c:pt>
                <c:pt idx="59">
                  <c:v>28095</c:v>
                </c:pt>
                <c:pt idx="60">
                  <c:v>28126</c:v>
                </c:pt>
                <c:pt idx="61">
                  <c:v>28157</c:v>
                </c:pt>
                <c:pt idx="62">
                  <c:v>28185</c:v>
                </c:pt>
                <c:pt idx="63">
                  <c:v>28216</c:v>
                </c:pt>
                <c:pt idx="64">
                  <c:v>28246</c:v>
                </c:pt>
                <c:pt idx="65">
                  <c:v>28277</c:v>
                </c:pt>
                <c:pt idx="66">
                  <c:v>28307</c:v>
                </c:pt>
                <c:pt idx="67">
                  <c:v>28338</c:v>
                </c:pt>
                <c:pt idx="68">
                  <c:v>28369</c:v>
                </c:pt>
                <c:pt idx="69">
                  <c:v>28399</c:v>
                </c:pt>
                <c:pt idx="70">
                  <c:v>28430</c:v>
                </c:pt>
                <c:pt idx="71">
                  <c:v>28460</c:v>
                </c:pt>
                <c:pt idx="72">
                  <c:v>28491</c:v>
                </c:pt>
                <c:pt idx="73">
                  <c:v>28522</c:v>
                </c:pt>
                <c:pt idx="74">
                  <c:v>28550</c:v>
                </c:pt>
                <c:pt idx="75">
                  <c:v>28581</c:v>
                </c:pt>
                <c:pt idx="76">
                  <c:v>28611</c:v>
                </c:pt>
                <c:pt idx="77">
                  <c:v>28642</c:v>
                </c:pt>
                <c:pt idx="78">
                  <c:v>28672</c:v>
                </c:pt>
                <c:pt idx="79">
                  <c:v>28703</c:v>
                </c:pt>
                <c:pt idx="80">
                  <c:v>28734</c:v>
                </c:pt>
                <c:pt idx="81">
                  <c:v>28764</c:v>
                </c:pt>
                <c:pt idx="82">
                  <c:v>28795</c:v>
                </c:pt>
                <c:pt idx="83">
                  <c:v>28825</c:v>
                </c:pt>
                <c:pt idx="84">
                  <c:v>28856</c:v>
                </c:pt>
                <c:pt idx="85">
                  <c:v>28887</c:v>
                </c:pt>
                <c:pt idx="86">
                  <c:v>28915</c:v>
                </c:pt>
                <c:pt idx="87">
                  <c:v>28946</c:v>
                </c:pt>
                <c:pt idx="88">
                  <c:v>28976</c:v>
                </c:pt>
                <c:pt idx="89">
                  <c:v>29007</c:v>
                </c:pt>
                <c:pt idx="90">
                  <c:v>29037</c:v>
                </c:pt>
                <c:pt idx="91">
                  <c:v>29068</c:v>
                </c:pt>
                <c:pt idx="92">
                  <c:v>29099</c:v>
                </c:pt>
                <c:pt idx="93">
                  <c:v>29129</c:v>
                </c:pt>
                <c:pt idx="94">
                  <c:v>29160</c:v>
                </c:pt>
                <c:pt idx="95">
                  <c:v>29190</c:v>
                </c:pt>
                <c:pt idx="96">
                  <c:v>29221</c:v>
                </c:pt>
                <c:pt idx="97">
                  <c:v>29252</c:v>
                </c:pt>
                <c:pt idx="98">
                  <c:v>29281</c:v>
                </c:pt>
                <c:pt idx="99">
                  <c:v>29312</c:v>
                </c:pt>
                <c:pt idx="100">
                  <c:v>29342</c:v>
                </c:pt>
                <c:pt idx="101">
                  <c:v>29373</c:v>
                </c:pt>
                <c:pt idx="102">
                  <c:v>29403</c:v>
                </c:pt>
                <c:pt idx="103">
                  <c:v>29434</c:v>
                </c:pt>
                <c:pt idx="104">
                  <c:v>29465</c:v>
                </c:pt>
                <c:pt idx="105">
                  <c:v>29495</c:v>
                </c:pt>
                <c:pt idx="106">
                  <c:v>29526</c:v>
                </c:pt>
                <c:pt idx="107">
                  <c:v>29556</c:v>
                </c:pt>
                <c:pt idx="108">
                  <c:v>29587</c:v>
                </c:pt>
                <c:pt idx="109">
                  <c:v>29618</c:v>
                </c:pt>
                <c:pt idx="110">
                  <c:v>29646</c:v>
                </c:pt>
                <c:pt idx="111">
                  <c:v>29677</c:v>
                </c:pt>
                <c:pt idx="112">
                  <c:v>29707</c:v>
                </c:pt>
                <c:pt idx="113">
                  <c:v>29738</c:v>
                </c:pt>
                <c:pt idx="114">
                  <c:v>29768</c:v>
                </c:pt>
                <c:pt idx="115">
                  <c:v>29799</c:v>
                </c:pt>
                <c:pt idx="116">
                  <c:v>29830</c:v>
                </c:pt>
                <c:pt idx="117">
                  <c:v>29860</c:v>
                </c:pt>
                <c:pt idx="118">
                  <c:v>29891</c:v>
                </c:pt>
                <c:pt idx="119">
                  <c:v>29921</c:v>
                </c:pt>
                <c:pt idx="120">
                  <c:v>29952</c:v>
                </c:pt>
                <c:pt idx="121">
                  <c:v>29983</c:v>
                </c:pt>
                <c:pt idx="122">
                  <c:v>30011</c:v>
                </c:pt>
                <c:pt idx="123">
                  <c:v>30042</c:v>
                </c:pt>
                <c:pt idx="124">
                  <c:v>30072</c:v>
                </c:pt>
                <c:pt idx="125">
                  <c:v>30103</c:v>
                </c:pt>
                <c:pt idx="126">
                  <c:v>30133</c:v>
                </c:pt>
                <c:pt idx="127">
                  <c:v>30164</c:v>
                </c:pt>
                <c:pt idx="128">
                  <c:v>30195</c:v>
                </c:pt>
                <c:pt idx="129">
                  <c:v>30225</c:v>
                </c:pt>
                <c:pt idx="130">
                  <c:v>30256</c:v>
                </c:pt>
                <c:pt idx="131">
                  <c:v>30286</c:v>
                </c:pt>
                <c:pt idx="132">
                  <c:v>30317</c:v>
                </c:pt>
                <c:pt idx="133">
                  <c:v>30348</c:v>
                </c:pt>
                <c:pt idx="134">
                  <c:v>30376</c:v>
                </c:pt>
                <c:pt idx="135">
                  <c:v>30407</c:v>
                </c:pt>
                <c:pt idx="136">
                  <c:v>30437</c:v>
                </c:pt>
                <c:pt idx="137">
                  <c:v>30468</c:v>
                </c:pt>
                <c:pt idx="138">
                  <c:v>30498</c:v>
                </c:pt>
                <c:pt idx="139">
                  <c:v>30529</c:v>
                </c:pt>
                <c:pt idx="140">
                  <c:v>30560</c:v>
                </c:pt>
                <c:pt idx="141">
                  <c:v>30590</c:v>
                </c:pt>
                <c:pt idx="142">
                  <c:v>30621</c:v>
                </c:pt>
                <c:pt idx="143">
                  <c:v>30651</c:v>
                </c:pt>
                <c:pt idx="144">
                  <c:v>30682</c:v>
                </c:pt>
                <c:pt idx="145">
                  <c:v>30713</c:v>
                </c:pt>
                <c:pt idx="146">
                  <c:v>30742</c:v>
                </c:pt>
                <c:pt idx="147">
                  <c:v>30773</c:v>
                </c:pt>
                <c:pt idx="148">
                  <c:v>30803</c:v>
                </c:pt>
                <c:pt idx="149">
                  <c:v>30834</c:v>
                </c:pt>
                <c:pt idx="150">
                  <c:v>30864</c:v>
                </c:pt>
                <c:pt idx="151">
                  <c:v>30895</c:v>
                </c:pt>
                <c:pt idx="152">
                  <c:v>30926</c:v>
                </c:pt>
                <c:pt idx="153">
                  <c:v>30956</c:v>
                </c:pt>
                <c:pt idx="154">
                  <c:v>30987</c:v>
                </c:pt>
                <c:pt idx="155">
                  <c:v>31017</c:v>
                </c:pt>
                <c:pt idx="156">
                  <c:v>31048</c:v>
                </c:pt>
                <c:pt idx="157">
                  <c:v>31079</c:v>
                </c:pt>
                <c:pt idx="158">
                  <c:v>31107</c:v>
                </c:pt>
                <c:pt idx="159">
                  <c:v>31138</c:v>
                </c:pt>
                <c:pt idx="160">
                  <c:v>31168</c:v>
                </c:pt>
                <c:pt idx="161">
                  <c:v>31199</c:v>
                </c:pt>
                <c:pt idx="162">
                  <c:v>31229</c:v>
                </c:pt>
                <c:pt idx="163">
                  <c:v>31260</c:v>
                </c:pt>
                <c:pt idx="164">
                  <c:v>31291</c:v>
                </c:pt>
                <c:pt idx="165">
                  <c:v>31321</c:v>
                </c:pt>
                <c:pt idx="166">
                  <c:v>31352</c:v>
                </c:pt>
                <c:pt idx="167">
                  <c:v>31382</c:v>
                </c:pt>
                <c:pt idx="168">
                  <c:v>31413</c:v>
                </c:pt>
                <c:pt idx="169">
                  <c:v>31444</c:v>
                </c:pt>
                <c:pt idx="170">
                  <c:v>31472</c:v>
                </c:pt>
                <c:pt idx="171">
                  <c:v>31503</c:v>
                </c:pt>
                <c:pt idx="172">
                  <c:v>31533</c:v>
                </c:pt>
                <c:pt idx="173">
                  <c:v>31564</c:v>
                </c:pt>
                <c:pt idx="174">
                  <c:v>31594</c:v>
                </c:pt>
                <c:pt idx="175">
                  <c:v>31625</c:v>
                </c:pt>
                <c:pt idx="176">
                  <c:v>31656</c:v>
                </c:pt>
                <c:pt idx="177">
                  <c:v>31686</c:v>
                </c:pt>
                <c:pt idx="178">
                  <c:v>31717</c:v>
                </c:pt>
                <c:pt idx="179">
                  <c:v>31747</c:v>
                </c:pt>
                <c:pt idx="180">
                  <c:v>31778</c:v>
                </c:pt>
                <c:pt idx="181">
                  <c:v>31809</c:v>
                </c:pt>
                <c:pt idx="182">
                  <c:v>31837</c:v>
                </c:pt>
                <c:pt idx="183">
                  <c:v>31868</c:v>
                </c:pt>
                <c:pt idx="184">
                  <c:v>31898</c:v>
                </c:pt>
                <c:pt idx="185">
                  <c:v>31929</c:v>
                </c:pt>
                <c:pt idx="186">
                  <c:v>31959</c:v>
                </c:pt>
                <c:pt idx="187">
                  <c:v>31990</c:v>
                </c:pt>
                <c:pt idx="188">
                  <c:v>32021</c:v>
                </c:pt>
                <c:pt idx="189">
                  <c:v>32051</c:v>
                </c:pt>
                <c:pt idx="190">
                  <c:v>32082</c:v>
                </c:pt>
                <c:pt idx="191">
                  <c:v>32112</c:v>
                </c:pt>
                <c:pt idx="192">
                  <c:v>32143</c:v>
                </c:pt>
                <c:pt idx="193">
                  <c:v>32174</c:v>
                </c:pt>
                <c:pt idx="194">
                  <c:v>32203</c:v>
                </c:pt>
                <c:pt idx="195">
                  <c:v>32234</c:v>
                </c:pt>
                <c:pt idx="196">
                  <c:v>32264</c:v>
                </c:pt>
                <c:pt idx="197">
                  <c:v>32295</c:v>
                </c:pt>
                <c:pt idx="198">
                  <c:v>32325</c:v>
                </c:pt>
                <c:pt idx="199">
                  <c:v>32356</c:v>
                </c:pt>
                <c:pt idx="200">
                  <c:v>32387</c:v>
                </c:pt>
                <c:pt idx="201">
                  <c:v>32417</c:v>
                </c:pt>
                <c:pt idx="202">
                  <c:v>32448</c:v>
                </c:pt>
                <c:pt idx="203">
                  <c:v>32478</c:v>
                </c:pt>
                <c:pt idx="204">
                  <c:v>32509</c:v>
                </c:pt>
                <c:pt idx="205">
                  <c:v>32540</c:v>
                </c:pt>
                <c:pt idx="206">
                  <c:v>32568</c:v>
                </c:pt>
                <c:pt idx="207">
                  <c:v>32599</c:v>
                </c:pt>
                <c:pt idx="208">
                  <c:v>32629</c:v>
                </c:pt>
                <c:pt idx="209">
                  <c:v>32660</c:v>
                </c:pt>
                <c:pt idx="210">
                  <c:v>32690</c:v>
                </c:pt>
                <c:pt idx="211">
                  <c:v>32721</c:v>
                </c:pt>
                <c:pt idx="212">
                  <c:v>32752</c:v>
                </c:pt>
                <c:pt idx="213">
                  <c:v>32782</c:v>
                </c:pt>
                <c:pt idx="214">
                  <c:v>32813</c:v>
                </c:pt>
                <c:pt idx="215">
                  <c:v>32843</c:v>
                </c:pt>
                <c:pt idx="216">
                  <c:v>32874</c:v>
                </c:pt>
                <c:pt idx="217">
                  <c:v>32905</c:v>
                </c:pt>
                <c:pt idx="218">
                  <c:v>32933</c:v>
                </c:pt>
                <c:pt idx="219">
                  <c:v>32964</c:v>
                </c:pt>
                <c:pt idx="220">
                  <c:v>32994</c:v>
                </c:pt>
                <c:pt idx="221">
                  <c:v>33025</c:v>
                </c:pt>
                <c:pt idx="222">
                  <c:v>33055</c:v>
                </c:pt>
                <c:pt idx="223">
                  <c:v>33086</c:v>
                </c:pt>
                <c:pt idx="224">
                  <c:v>33117</c:v>
                </c:pt>
                <c:pt idx="225">
                  <c:v>33147</c:v>
                </c:pt>
                <c:pt idx="226">
                  <c:v>33178</c:v>
                </c:pt>
                <c:pt idx="227">
                  <c:v>33208</c:v>
                </c:pt>
                <c:pt idx="228">
                  <c:v>33239</c:v>
                </c:pt>
                <c:pt idx="229">
                  <c:v>33270</c:v>
                </c:pt>
                <c:pt idx="230">
                  <c:v>33298</c:v>
                </c:pt>
                <c:pt idx="231">
                  <c:v>33329</c:v>
                </c:pt>
                <c:pt idx="232">
                  <c:v>33359</c:v>
                </c:pt>
                <c:pt idx="233">
                  <c:v>33390</c:v>
                </c:pt>
                <c:pt idx="234">
                  <c:v>33420</c:v>
                </c:pt>
                <c:pt idx="235">
                  <c:v>33451</c:v>
                </c:pt>
                <c:pt idx="236">
                  <c:v>33482</c:v>
                </c:pt>
                <c:pt idx="237">
                  <c:v>33512</c:v>
                </c:pt>
                <c:pt idx="238">
                  <c:v>33543</c:v>
                </c:pt>
                <c:pt idx="239">
                  <c:v>33573</c:v>
                </c:pt>
                <c:pt idx="240">
                  <c:v>33604</c:v>
                </c:pt>
                <c:pt idx="241">
                  <c:v>33635</c:v>
                </c:pt>
                <c:pt idx="242">
                  <c:v>33664</c:v>
                </c:pt>
                <c:pt idx="243">
                  <c:v>33695</c:v>
                </c:pt>
                <c:pt idx="244">
                  <c:v>33725</c:v>
                </c:pt>
                <c:pt idx="245">
                  <c:v>33756</c:v>
                </c:pt>
                <c:pt idx="246">
                  <c:v>33786</c:v>
                </c:pt>
                <c:pt idx="247">
                  <c:v>33817</c:v>
                </c:pt>
                <c:pt idx="248">
                  <c:v>33848</c:v>
                </c:pt>
                <c:pt idx="249">
                  <c:v>33878</c:v>
                </c:pt>
                <c:pt idx="250">
                  <c:v>33909</c:v>
                </c:pt>
                <c:pt idx="251">
                  <c:v>33939</c:v>
                </c:pt>
                <c:pt idx="252">
                  <c:v>33970</c:v>
                </c:pt>
                <c:pt idx="253">
                  <c:v>34001</c:v>
                </c:pt>
                <c:pt idx="254">
                  <c:v>34029</c:v>
                </c:pt>
                <c:pt idx="255">
                  <c:v>34060</c:v>
                </c:pt>
                <c:pt idx="256">
                  <c:v>34090</c:v>
                </c:pt>
                <c:pt idx="257">
                  <c:v>34121</c:v>
                </c:pt>
                <c:pt idx="258">
                  <c:v>34151</c:v>
                </c:pt>
                <c:pt idx="259">
                  <c:v>34182</c:v>
                </c:pt>
                <c:pt idx="260">
                  <c:v>34213</c:v>
                </c:pt>
                <c:pt idx="261">
                  <c:v>34243</c:v>
                </c:pt>
                <c:pt idx="262">
                  <c:v>34274</c:v>
                </c:pt>
                <c:pt idx="263">
                  <c:v>34304</c:v>
                </c:pt>
                <c:pt idx="264">
                  <c:v>34335</c:v>
                </c:pt>
                <c:pt idx="265">
                  <c:v>34366</c:v>
                </c:pt>
                <c:pt idx="266">
                  <c:v>34394</c:v>
                </c:pt>
                <c:pt idx="267">
                  <c:v>34425</c:v>
                </c:pt>
                <c:pt idx="268">
                  <c:v>34455</c:v>
                </c:pt>
                <c:pt idx="269">
                  <c:v>34486</c:v>
                </c:pt>
                <c:pt idx="270">
                  <c:v>34516</c:v>
                </c:pt>
                <c:pt idx="271">
                  <c:v>34547</c:v>
                </c:pt>
                <c:pt idx="272">
                  <c:v>34578</c:v>
                </c:pt>
                <c:pt idx="273">
                  <c:v>34608</c:v>
                </c:pt>
                <c:pt idx="274">
                  <c:v>34639</c:v>
                </c:pt>
                <c:pt idx="275">
                  <c:v>34669</c:v>
                </c:pt>
                <c:pt idx="276">
                  <c:v>34700</c:v>
                </c:pt>
                <c:pt idx="277">
                  <c:v>34731</c:v>
                </c:pt>
                <c:pt idx="278">
                  <c:v>34759</c:v>
                </c:pt>
                <c:pt idx="279">
                  <c:v>34790</c:v>
                </c:pt>
                <c:pt idx="280">
                  <c:v>34820</c:v>
                </c:pt>
                <c:pt idx="281">
                  <c:v>34851</c:v>
                </c:pt>
                <c:pt idx="282">
                  <c:v>34881</c:v>
                </c:pt>
                <c:pt idx="283">
                  <c:v>34912</c:v>
                </c:pt>
                <c:pt idx="284">
                  <c:v>34943</c:v>
                </c:pt>
                <c:pt idx="285">
                  <c:v>34973</c:v>
                </c:pt>
                <c:pt idx="286">
                  <c:v>35004</c:v>
                </c:pt>
                <c:pt idx="287">
                  <c:v>35034</c:v>
                </c:pt>
                <c:pt idx="288">
                  <c:v>35065</c:v>
                </c:pt>
                <c:pt idx="289">
                  <c:v>35096</c:v>
                </c:pt>
                <c:pt idx="290">
                  <c:v>35125</c:v>
                </c:pt>
                <c:pt idx="291">
                  <c:v>35156</c:v>
                </c:pt>
                <c:pt idx="292">
                  <c:v>35186</c:v>
                </c:pt>
                <c:pt idx="293">
                  <c:v>35217</c:v>
                </c:pt>
                <c:pt idx="294">
                  <c:v>35247</c:v>
                </c:pt>
                <c:pt idx="295">
                  <c:v>35278</c:v>
                </c:pt>
                <c:pt idx="296">
                  <c:v>35309</c:v>
                </c:pt>
                <c:pt idx="297">
                  <c:v>35339</c:v>
                </c:pt>
                <c:pt idx="298">
                  <c:v>35370</c:v>
                </c:pt>
                <c:pt idx="299">
                  <c:v>35400</c:v>
                </c:pt>
                <c:pt idx="300">
                  <c:v>35431</c:v>
                </c:pt>
                <c:pt idx="301">
                  <c:v>35462</c:v>
                </c:pt>
                <c:pt idx="302">
                  <c:v>35490</c:v>
                </c:pt>
                <c:pt idx="303">
                  <c:v>35521</c:v>
                </c:pt>
                <c:pt idx="304">
                  <c:v>35551</c:v>
                </c:pt>
                <c:pt idx="305">
                  <c:v>35582</c:v>
                </c:pt>
                <c:pt idx="306">
                  <c:v>35612</c:v>
                </c:pt>
                <c:pt idx="307">
                  <c:v>35643</c:v>
                </c:pt>
                <c:pt idx="308">
                  <c:v>35674</c:v>
                </c:pt>
                <c:pt idx="309">
                  <c:v>35704</c:v>
                </c:pt>
                <c:pt idx="310">
                  <c:v>35735</c:v>
                </c:pt>
                <c:pt idx="311">
                  <c:v>35765</c:v>
                </c:pt>
                <c:pt idx="312">
                  <c:v>35796</c:v>
                </c:pt>
                <c:pt idx="313">
                  <c:v>35827</c:v>
                </c:pt>
                <c:pt idx="314">
                  <c:v>35855</c:v>
                </c:pt>
                <c:pt idx="315">
                  <c:v>35886</c:v>
                </c:pt>
                <c:pt idx="316">
                  <c:v>35916</c:v>
                </c:pt>
                <c:pt idx="317">
                  <c:v>35947</c:v>
                </c:pt>
                <c:pt idx="318">
                  <c:v>35977</c:v>
                </c:pt>
                <c:pt idx="319">
                  <c:v>36008</c:v>
                </c:pt>
                <c:pt idx="320">
                  <c:v>36039</c:v>
                </c:pt>
                <c:pt idx="321">
                  <c:v>36069</c:v>
                </c:pt>
                <c:pt idx="322">
                  <c:v>36100</c:v>
                </c:pt>
                <c:pt idx="323">
                  <c:v>36130</c:v>
                </c:pt>
                <c:pt idx="324">
                  <c:v>36161</c:v>
                </c:pt>
                <c:pt idx="325">
                  <c:v>36192</c:v>
                </c:pt>
                <c:pt idx="326">
                  <c:v>36220</c:v>
                </c:pt>
                <c:pt idx="327">
                  <c:v>36251</c:v>
                </c:pt>
                <c:pt idx="328">
                  <c:v>36281</c:v>
                </c:pt>
                <c:pt idx="329">
                  <c:v>36312</c:v>
                </c:pt>
                <c:pt idx="330">
                  <c:v>36342</c:v>
                </c:pt>
                <c:pt idx="331">
                  <c:v>36373</c:v>
                </c:pt>
                <c:pt idx="332">
                  <c:v>36404</c:v>
                </c:pt>
                <c:pt idx="333">
                  <c:v>36434</c:v>
                </c:pt>
                <c:pt idx="334">
                  <c:v>36465</c:v>
                </c:pt>
                <c:pt idx="335">
                  <c:v>36495</c:v>
                </c:pt>
                <c:pt idx="336">
                  <c:v>36526</c:v>
                </c:pt>
                <c:pt idx="337">
                  <c:v>36557</c:v>
                </c:pt>
                <c:pt idx="338">
                  <c:v>36586</c:v>
                </c:pt>
                <c:pt idx="339">
                  <c:v>36617</c:v>
                </c:pt>
                <c:pt idx="340">
                  <c:v>36647</c:v>
                </c:pt>
                <c:pt idx="341">
                  <c:v>36678</c:v>
                </c:pt>
                <c:pt idx="342">
                  <c:v>36708</c:v>
                </c:pt>
                <c:pt idx="343">
                  <c:v>36739</c:v>
                </c:pt>
                <c:pt idx="344">
                  <c:v>36770</c:v>
                </c:pt>
                <c:pt idx="345">
                  <c:v>36800</c:v>
                </c:pt>
                <c:pt idx="346">
                  <c:v>36831</c:v>
                </c:pt>
                <c:pt idx="347">
                  <c:v>36861</c:v>
                </c:pt>
                <c:pt idx="348">
                  <c:v>36892</c:v>
                </c:pt>
                <c:pt idx="349">
                  <c:v>36923</c:v>
                </c:pt>
                <c:pt idx="350">
                  <c:v>36951</c:v>
                </c:pt>
                <c:pt idx="351">
                  <c:v>36982</c:v>
                </c:pt>
                <c:pt idx="352">
                  <c:v>37012</c:v>
                </c:pt>
                <c:pt idx="353">
                  <c:v>37043</c:v>
                </c:pt>
                <c:pt idx="354">
                  <c:v>37073</c:v>
                </c:pt>
                <c:pt idx="355">
                  <c:v>37104</c:v>
                </c:pt>
                <c:pt idx="356">
                  <c:v>37135</c:v>
                </c:pt>
                <c:pt idx="357">
                  <c:v>37165</c:v>
                </c:pt>
                <c:pt idx="358">
                  <c:v>37196</c:v>
                </c:pt>
                <c:pt idx="359">
                  <c:v>37226</c:v>
                </c:pt>
                <c:pt idx="360">
                  <c:v>37257</c:v>
                </c:pt>
                <c:pt idx="361">
                  <c:v>37288</c:v>
                </c:pt>
                <c:pt idx="362">
                  <c:v>37316</c:v>
                </c:pt>
                <c:pt idx="363">
                  <c:v>37347</c:v>
                </c:pt>
                <c:pt idx="364">
                  <c:v>37377</c:v>
                </c:pt>
                <c:pt idx="365">
                  <c:v>37408</c:v>
                </c:pt>
                <c:pt idx="366">
                  <c:v>37438</c:v>
                </c:pt>
                <c:pt idx="367">
                  <c:v>37469</c:v>
                </c:pt>
                <c:pt idx="368">
                  <c:v>37500</c:v>
                </c:pt>
                <c:pt idx="369">
                  <c:v>37530</c:v>
                </c:pt>
                <c:pt idx="370">
                  <c:v>37561</c:v>
                </c:pt>
                <c:pt idx="371">
                  <c:v>37591</c:v>
                </c:pt>
                <c:pt idx="372">
                  <c:v>37622</c:v>
                </c:pt>
                <c:pt idx="373">
                  <c:v>37653</c:v>
                </c:pt>
                <c:pt idx="374">
                  <c:v>37681</c:v>
                </c:pt>
                <c:pt idx="375">
                  <c:v>37712</c:v>
                </c:pt>
                <c:pt idx="376">
                  <c:v>37742</c:v>
                </c:pt>
                <c:pt idx="377">
                  <c:v>37773</c:v>
                </c:pt>
                <c:pt idx="378">
                  <c:v>37803</c:v>
                </c:pt>
                <c:pt idx="379">
                  <c:v>37834</c:v>
                </c:pt>
                <c:pt idx="380">
                  <c:v>37865</c:v>
                </c:pt>
                <c:pt idx="381">
                  <c:v>37895</c:v>
                </c:pt>
                <c:pt idx="382">
                  <c:v>37926</c:v>
                </c:pt>
                <c:pt idx="383">
                  <c:v>37956</c:v>
                </c:pt>
                <c:pt idx="384">
                  <c:v>37987</c:v>
                </c:pt>
                <c:pt idx="385">
                  <c:v>38018</c:v>
                </c:pt>
                <c:pt idx="386">
                  <c:v>38047</c:v>
                </c:pt>
                <c:pt idx="387">
                  <c:v>38078</c:v>
                </c:pt>
                <c:pt idx="388">
                  <c:v>38108</c:v>
                </c:pt>
                <c:pt idx="389">
                  <c:v>38139</c:v>
                </c:pt>
                <c:pt idx="390">
                  <c:v>38169</c:v>
                </c:pt>
                <c:pt idx="391">
                  <c:v>38200</c:v>
                </c:pt>
                <c:pt idx="392">
                  <c:v>38231</c:v>
                </c:pt>
                <c:pt idx="393">
                  <c:v>38261</c:v>
                </c:pt>
                <c:pt idx="394">
                  <c:v>38292</c:v>
                </c:pt>
                <c:pt idx="395">
                  <c:v>38322</c:v>
                </c:pt>
                <c:pt idx="396">
                  <c:v>38353</c:v>
                </c:pt>
                <c:pt idx="397">
                  <c:v>38384</c:v>
                </c:pt>
                <c:pt idx="398">
                  <c:v>38412</c:v>
                </c:pt>
                <c:pt idx="399">
                  <c:v>38443</c:v>
                </c:pt>
                <c:pt idx="400">
                  <c:v>38473</c:v>
                </c:pt>
                <c:pt idx="401">
                  <c:v>38504</c:v>
                </c:pt>
                <c:pt idx="402">
                  <c:v>38534</c:v>
                </c:pt>
                <c:pt idx="403">
                  <c:v>38565</c:v>
                </c:pt>
                <c:pt idx="404">
                  <c:v>38596</c:v>
                </c:pt>
                <c:pt idx="405">
                  <c:v>38626</c:v>
                </c:pt>
                <c:pt idx="406">
                  <c:v>38657</c:v>
                </c:pt>
                <c:pt idx="407">
                  <c:v>38687</c:v>
                </c:pt>
                <c:pt idx="408">
                  <c:v>38718</c:v>
                </c:pt>
                <c:pt idx="409">
                  <c:v>38749</c:v>
                </c:pt>
                <c:pt idx="410">
                  <c:v>38777</c:v>
                </c:pt>
                <c:pt idx="411">
                  <c:v>38808</c:v>
                </c:pt>
                <c:pt idx="412">
                  <c:v>38838</c:v>
                </c:pt>
                <c:pt idx="413">
                  <c:v>38869</c:v>
                </c:pt>
                <c:pt idx="414">
                  <c:v>38899</c:v>
                </c:pt>
                <c:pt idx="415">
                  <c:v>38930</c:v>
                </c:pt>
                <c:pt idx="416">
                  <c:v>38961</c:v>
                </c:pt>
                <c:pt idx="417">
                  <c:v>38991</c:v>
                </c:pt>
                <c:pt idx="418">
                  <c:v>39022</c:v>
                </c:pt>
                <c:pt idx="419">
                  <c:v>39052</c:v>
                </c:pt>
                <c:pt idx="420">
                  <c:v>39083</c:v>
                </c:pt>
                <c:pt idx="421">
                  <c:v>39114</c:v>
                </c:pt>
                <c:pt idx="422">
                  <c:v>39142</c:v>
                </c:pt>
                <c:pt idx="423">
                  <c:v>39173</c:v>
                </c:pt>
                <c:pt idx="424">
                  <c:v>39203</c:v>
                </c:pt>
                <c:pt idx="425">
                  <c:v>39234</c:v>
                </c:pt>
                <c:pt idx="426">
                  <c:v>39264</c:v>
                </c:pt>
                <c:pt idx="427">
                  <c:v>39295</c:v>
                </c:pt>
                <c:pt idx="428">
                  <c:v>39326</c:v>
                </c:pt>
                <c:pt idx="429">
                  <c:v>39356</c:v>
                </c:pt>
                <c:pt idx="430">
                  <c:v>39387</c:v>
                </c:pt>
                <c:pt idx="431">
                  <c:v>39417</c:v>
                </c:pt>
                <c:pt idx="432">
                  <c:v>39448</c:v>
                </c:pt>
                <c:pt idx="433">
                  <c:v>39479</c:v>
                </c:pt>
                <c:pt idx="434">
                  <c:v>39508</c:v>
                </c:pt>
                <c:pt idx="435">
                  <c:v>39539</c:v>
                </c:pt>
                <c:pt idx="436">
                  <c:v>39569</c:v>
                </c:pt>
                <c:pt idx="437">
                  <c:v>39600</c:v>
                </c:pt>
                <c:pt idx="438">
                  <c:v>39630</c:v>
                </c:pt>
                <c:pt idx="439">
                  <c:v>39661</c:v>
                </c:pt>
                <c:pt idx="440">
                  <c:v>39692</c:v>
                </c:pt>
                <c:pt idx="441">
                  <c:v>39722</c:v>
                </c:pt>
                <c:pt idx="442">
                  <c:v>39753</c:v>
                </c:pt>
                <c:pt idx="443">
                  <c:v>39783</c:v>
                </c:pt>
                <c:pt idx="444">
                  <c:v>39814</c:v>
                </c:pt>
                <c:pt idx="445">
                  <c:v>39845</c:v>
                </c:pt>
                <c:pt idx="446">
                  <c:v>39873</c:v>
                </c:pt>
                <c:pt idx="447">
                  <c:v>39904</c:v>
                </c:pt>
                <c:pt idx="448">
                  <c:v>39934</c:v>
                </c:pt>
                <c:pt idx="449">
                  <c:v>39965</c:v>
                </c:pt>
                <c:pt idx="450">
                  <c:v>39995</c:v>
                </c:pt>
                <c:pt idx="451">
                  <c:v>40026</c:v>
                </c:pt>
                <c:pt idx="452">
                  <c:v>40057</c:v>
                </c:pt>
                <c:pt idx="453">
                  <c:v>40087</c:v>
                </c:pt>
                <c:pt idx="454">
                  <c:v>40118</c:v>
                </c:pt>
                <c:pt idx="455">
                  <c:v>40148</c:v>
                </c:pt>
                <c:pt idx="456">
                  <c:v>40179</c:v>
                </c:pt>
                <c:pt idx="457">
                  <c:v>40210</c:v>
                </c:pt>
                <c:pt idx="458">
                  <c:v>40238</c:v>
                </c:pt>
                <c:pt idx="459">
                  <c:v>40269</c:v>
                </c:pt>
                <c:pt idx="460">
                  <c:v>40299</c:v>
                </c:pt>
                <c:pt idx="461">
                  <c:v>40330</c:v>
                </c:pt>
                <c:pt idx="462">
                  <c:v>40360</c:v>
                </c:pt>
                <c:pt idx="463">
                  <c:v>40391</c:v>
                </c:pt>
              </c:numCache>
            </c:numRef>
          </c:cat>
          <c:val>
            <c:numRef>
              <c:f>Monthly!$I$291:$I$758</c:f>
              <c:numCache>
                <c:formatCode>0</c:formatCode>
                <c:ptCount val="468"/>
                <c:pt idx="0">
                  <c:v>337</c:v>
                </c:pt>
                <c:pt idx="1">
                  <c:v>207</c:v>
                </c:pt>
                <c:pt idx="2">
                  <c:v>293</c:v>
                </c:pt>
                <c:pt idx="3">
                  <c:v>218</c:v>
                </c:pt>
                <c:pt idx="4">
                  <c:v>304</c:v>
                </c:pt>
                <c:pt idx="5">
                  <c:v>293</c:v>
                </c:pt>
                <c:pt idx="6">
                  <c:v>-51</c:v>
                </c:pt>
                <c:pt idx="7">
                  <c:v>428</c:v>
                </c:pt>
                <c:pt idx="8">
                  <c:v>131</c:v>
                </c:pt>
                <c:pt idx="9">
                  <c:v>404</c:v>
                </c:pt>
                <c:pt idx="10">
                  <c:v>293</c:v>
                </c:pt>
                <c:pt idx="11">
                  <c:v>305</c:v>
                </c:pt>
                <c:pt idx="12">
                  <c:v>350</c:v>
                </c:pt>
                <c:pt idx="13">
                  <c:v>397</c:v>
                </c:pt>
                <c:pt idx="14">
                  <c:v>269</c:v>
                </c:pt>
                <c:pt idx="15">
                  <c:v>170</c:v>
                </c:pt>
                <c:pt idx="16">
                  <c:v>190</c:v>
                </c:pt>
                <c:pt idx="17">
                  <c:v>240</c:v>
                </c:pt>
                <c:pt idx="18">
                  <c:v>25</c:v>
                </c:pt>
                <c:pt idx="19">
                  <c:v>255</c:v>
                </c:pt>
                <c:pt idx="20">
                  <c:v>115</c:v>
                </c:pt>
                <c:pt idx="21">
                  <c:v>324</c:v>
                </c:pt>
                <c:pt idx="22">
                  <c:v>304</c:v>
                </c:pt>
                <c:pt idx="23">
                  <c:v>126</c:v>
                </c:pt>
                <c:pt idx="24">
                  <c:v>69</c:v>
                </c:pt>
                <c:pt idx="25">
                  <c:v>149</c:v>
                </c:pt>
                <c:pt idx="26">
                  <c:v>42</c:v>
                </c:pt>
                <c:pt idx="27">
                  <c:v>89</c:v>
                </c:pt>
                <c:pt idx="28">
                  <c:v>163</c:v>
                </c:pt>
                <c:pt idx="29">
                  <c:v>55</c:v>
                </c:pt>
                <c:pt idx="30">
                  <c:v>32</c:v>
                </c:pt>
                <c:pt idx="31">
                  <c:v>-15</c:v>
                </c:pt>
                <c:pt idx="32">
                  <c:v>-5</c:v>
                </c:pt>
                <c:pt idx="33">
                  <c:v>13</c:v>
                </c:pt>
                <c:pt idx="34">
                  <c:v>-368</c:v>
                </c:pt>
                <c:pt idx="35">
                  <c:v>-602</c:v>
                </c:pt>
                <c:pt idx="36">
                  <c:v>-360</c:v>
                </c:pt>
                <c:pt idx="37">
                  <c:v>-378</c:v>
                </c:pt>
                <c:pt idx="38">
                  <c:v>-270</c:v>
                </c:pt>
                <c:pt idx="39">
                  <c:v>-186</c:v>
                </c:pt>
                <c:pt idx="40">
                  <c:v>160</c:v>
                </c:pt>
                <c:pt idx="41">
                  <c:v>-104</c:v>
                </c:pt>
                <c:pt idx="42">
                  <c:v>249</c:v>
                </c:pt>
                <c:pt idx="43">
                  <c:v>386</c:v>
                </c:pt>
                <c:pt idx="44">
                  <c:v>78</c:v>
                </c:pt>
                <c:pt idx="45">
                  <c:v>303</c:v>
                </c:pt>
                <c:pt idx="46">
                  <c:v>144</c:v>
                </c:pt>
                <c:pt idx="47">
                  <c:v>338</c:v>
                </c:pt>
                <c:pt idx="48">
                  <c:v>489</c:v>
                </c:pt>
                <c:pt idx="49">
                  <c:v>311</c:v>
                </c:pt>
                <c:pt idx="50">
                  <c:v>232</c:v>
                </c:pt>
                <c:pt idx="51">
                  <c:v>244</c:v>
                </c:pt>
                <c:pt idx="52">
                  <c:v>18</c:v>
                </c:pt>
                <c:pt idx="53">
                  <c:v>65</c:v>
                </c:pt>
                <c:pt idx="54">
                  <c:v>170</c:v>
                </c:pt>
                <c:pt idx="55">
                  <c:v>158</c:v>
                </c:pt>
                <c:pt idx="56">
                  <c:v>188</c:v>
                </c:pt>
                <c:pt idx="57">
                  <c:v>13</c:v>
                </c:pt>
                <c:pt idx="58">
                  <c:v>332</c:v>
                </c:pt>
                <c:pt idx="59">
                  <c:v>211</c:v>
                </c:pt>
                <c:pt idx="60">
                  <c:v>244</c:v>
                </c:pt>
                <c:pt idx="61">
                  <c:v>295</c:v>
                </c:pt>
                <c:pt idx="62">
                  <c:v>404</c:v>
                </c:pt>
                <c:pt idx="63">
                  <c:v>339</c:v>
                </c:pt>
                <c:pt idx="64">
                  <c:v>359</c:v>
                </c:pt>
                <c:pt idx="65">
                  <c:v>399</c:v>
                </c:pt>
                <c:pt idx="66">
                  <c:v>348</c:v>
                </c:pt>
                <c:pt idx="67">
                  <c:v>238</c:v>
                </c:pt>
                <c:pt idx="68">
                  <c:v>458</c:v>
                </c:pt>
                <c:pt idx="69">
                  <c:v>262</c:v>
                </c:pt>
                <c:pt idx="70">
                  <c:v>379</c:v>
                </c:pt>
                <c:pt idx="71">
                  <c:v>235</c:v>
                </c:pt>
                <c:pt idx="72">
                  <c:v>187</c:v>
                </c:pt>
                <c:pt idx="73">
                  <c:v>353</c:v>
                </c:pt>
                <c:pt idx="74">
                  <c:v>513</c:v>
                </c:pt>
                <c:pt idx="75">
                  <c:v>702</c:v>
                </c:pt>
                <c:pt idx="76">
                  <c:v>346</c:v>
                </c:pt>
                <c:pt idx="77">
                  <c:v>442</c:v>
                </c:pt>
                <c:pt idx="78">
                  <c:v>254</c:v>
                </c:pt>
                <c:pt idx="79">
                  <c:v>276</c:v>
                </c:pt>
                <c:pt idx="80">
                  <c:v>137</c:v>
                </c:pt>
                <c:pt idx="81">
                  <c:v>336</c:v>
                </c:pt>
                <c:pt idx="82">
                  <c:v>437</c:v>
                </c:pt>
                <c:pt idx="83">
                  <c:v>283</c:v>
                </c:pt>
                <c:pt idx="84">
                  <c:v>137</c:v>
                </c:pt>
                <c:pt idx="85">
                  <c:v>243</c:v>
                </c:pt>
                <c:pt idx="86">
                  <c:v>426</c:v>
                </c:pt>
                <c:pt idx="87">
                  <c:v>-62</c:v>
                </c:pt>
                <c:pt idx="88">
                  <c:v>372</c:v>
                </c:pt>
                <c:pt idx="89">
                  <c:v>318</c:v>
                </c:pt>
                <c:pt idx="90">
                  <c:v>106</c:v>
                </c:pt>
                <c:pt idx="91">
                  <c:v>82</c:v>
                </c:pt>
                <c:pt idx="92">
                  <c:v>27</c:v>
                </c:pt>
                <c:pt idx="93">
                  <c:v>157</c:v>
                </c:pt>
                <c:pt idx="94">
                  <c:v>94</c:v>
                </c:pt>
                <c:pt idx="95">
                  <c:v>95</c:v>
                </c:pt>
                <c:pt idx="96">
                  <c:v>131</c:v>
                </c:pt>
                <c:pt idx="97">
                  <c:v>79</c:v>
                </c:pt>
                <c:pt idx="98">
                  <c:v>112</c:v>
                </c:pt>
                <c:pt idx="99">
                  <c:v>-145</c:v>
                </c:pt>
                <c:pt idx="100">
                  <c:v>-431</c:v>
                </c:pt>
                <c:pt idx="101">
                  <c:v>-320</c:v>
                </c:pt>
                <c:pt idx="102">
                  <c:v>-263</c:v>
                </c:pt>
                <c:pt idx="103">
                  <c:v>260</c:v>
                </c:pt>
                <c:pt idx="104">
                  <c:v>113</c:v>
                </c:pt>
                <c:pt idx="105">
                  <c:v>280</c:v>
                </c:pt>
                <c:pt idx="106">
                  <c:v>256</c:v>
                </c:pt>
                <c:pt idx="107">
                  <c:v>195</c:v>
                </c:pt>
                <c:pt idx="108">
                  <c:v>95</c:v>
                </c:pt>
                <c:pt idx="109">
                  <c:v>67</c:v>
                </c:pt>
                <c:pt idx="110">
                  <c:v>104</c:v>
                </c:pt>
                <c:pt idx="111">
                  <c:v>74</c:v>
                </c:pt>
                <c:pt idx="112">
                  <c:v>10</c:v>
                </c:pt>
                <c:pt idx="113">
                  <c:v>196</c:v>
                </c:pt>
                <c:pt idx="114">
                  <c:v>112</c:v>
                </c:pt>
                <c:pt idx="115">
                  <c:v>-36</c:v>
                </c:pt>
                <c:pt idx="116">
                  <c:v>-87</c:v>
                </c:pt>
                <c:pt idx="117">
                  <c:v>-100</c:v>
                </c:pt>
                <c:pt idx="118">
                  <c:v>-209</c:v>
                </c:pt>
                <c:pt idx="119">
                  <c:v>-278</c:v>
                </c:pt>
                <c:pt idx="120">
                  <c:v>-327</c:v>
                </c:pt>
                <c:pt idx="121">
                  <c:v>-6</c:v>
                </c:pt>
                <c:pt idx="122">
                  <c:v>-129</c:v>
                </c:pt>
                <c:pt idx="123">
                  <c:v>-281</c:v>
                </c:pt>
                <c:pt idx="124">
                  <c:v>-45</c:v>
                </c:pt>
                <c:pt idx="125">
                  <c:v>-243</c:v>
                </c:pt>
                <c:pt idx="126">
                  <c:v>-343</c:v>
                </c:pt>
                <c:pt idx="127">
                  <c:v>-158</c:v>
                </c:pt>
                <c:pt idx="128">
                  <c:v>-181</c:v>
                </c:pt>
                <c:pt idx="129">
                  <c:v>-277</c:v>
                </c:pt>
                <c:pt idx="130">
                  <c:v>-124</c:v>
                </c:pt>
                <c:pt idx="131">
                  <c:v>-14</c:v>
                </c:pt>
                <c:pt idx="132">
                  <c:v>225</c:v>
                </c:pt>
                <c:pt idx="133">
                  <c:v>-78</c:v>
                </c:pt>
                <c:pt idx="134">
                  <c:v>173</c:v>
                </c:pt>
                <c:pt idx="135">
                  <c:v>276</c:v>
                </c:pt>
                <c:pt idx="136">
                  <c:v>277</c:v>
                </c:pt>
                <c:pt idx="137">
                  <c:v>378</c:v>
                </c:pt>
                <c:pt idx="138">
                  <c:v>418</c:v>
                </c:pt>
                <c:pt idx="139">
                  <c:v>-308</c:v>
                </c:pt>
                <c:pt idx="140">
                  <c:v>1114</c:v>
                </c:pt>
                <c:pt idx="141">
                  <c:v>271</c:v>
                </c:pt>
                <c:pt idx="142">
                  <c:v>352</c:v>
                </c:pt>
                <c:pt idx="143">
                  <c:v>356</c:v>
                </c:pt>
                <c:pt idx="144">
                  <c:v>447</c:v>
                </c:pt>
                <c:pt idx="145">
                  <c:v>479</c:v>
                </c:pt>
                <c:pt idx="146">
                  <c:v>275</c:v>
                </c:pt>
                <c:pt idx="147">
                  <c:v>363</c:v>
                </c:pt>
                <c:pt idx="148">
                  <c:v>308</c:v>
                </c:pt>
                <c:pt idx="149">
                  <c:v>379</c:v>
                </c:pt>
                <c:pt idx="150">
                  <c:v>312</c:v>
                </c:pt>
                <c:pt idx="151">
                  <c:v>241</c:v>
                </c:pt>
                <c:pt idx="152">
                  <c:v>311</c:v>
                </c:pt>
                <c:pt idx="153">
                  <c:v>286</c:v>
                </c:pt>
                <c:pt idx="154">
                  <c:v>349</c:v>
                </c:pt>
                <c:pt idx="155">
                  <c:v>127</c:v>
                </c:pt>
                <c:pt idx="156">
                  <c:v>266</c:v>
                </c:pt>
                <c:pt idx="157">
                  <c:v>124</c:v>
                </c:pt>
                <c:pt idx="158">
                  <c:v>346</c:v>
                </c:pt>
                <c:pt idx="159">
                  <c:v>195</c:v>
                </c:pt>
                <c:pt idx="160">
                  <c:v>274</c:v>
                </c:pt>
                <c:pt idx="161">
                  <c:v>145</c:v>
                </c:pt>
                <c:pt idx="162">
                  <c:v>189</c:v>
                </c:pt>
                <c:pt idx="163">
                  <c:v>193</c:v>
                </c:pt>
                <c:pt idx="164">
                  <c:v>204</c:v>
                </c:pt>
                <c:pt idx="165">
                  <c:v>187</c:v>
                </c:pt>
                <c:pt idx="166">
                  <c:v>209</c:v>
                </c:pt>
                <c:pt idx="167">
                  <c:v>168</c:v>
                </c:pt>
                <c:pt idx="168">
                  <c:v>123</c:v>
                </c:pt>
                <c:pt idx="169">
                  <c:v>107</c:v>
                </c:pt>
                <c:pt idx="170">
                  <c:v>93</c:v>
                </c:pt>
                <c:pt idx="171">
                  <c:v>188</c:v>
                </c:pt>
                <c:pt idx="172">
                  <c:v>125</c:v>
                </c:pt>
                <c:pt idx="173">
                  <c:v>-93</c:v>
                </c:pt>
                <c:pt idx="174">
                  <c:v>318</c:v>
                </c:pt>
                <c:pt idx="175">
                  <c:v>113</c:v>
                </c:pt>
                <c:pt idx="176">
                  <c:v>346</c:v>
                </c:pt>
                <c:pt idx="177">
                  <c:v>187</c:v>
                </c:pt>
                <c:pt idx="178">
                  <c:v>186</c:v>
                </c:pt>
                <c:pt idx="179">
                  <c:v>204</c:v>
                </c:pt>
                <c:pt idx="180">
                  <c:v>171</c:v>
                </c:pt>
                <c:pt idx="181">
                  <c:v>232</c:v>
                </c:pt>
                <c:pt idx="182">
                  <c:v>249</c:v>
                </c:pt>
                <c:pt idx="183">
                  <c:v>338</c:v>
                </c:pt>
                <c:pt idx="184">
                  <c:v>227</c:v>
                </c:pt>
                <c:pt idx="185">
                  <c:v>171</c:v>
                </c:pt>
                <c:pt idx="186">
                  <c:v>346</c:v>
                </c:pt>
                <c:pt idx="187">
                  <c:v>170</c:v>
                </c:pt>
                <c:pt idx="188">
                  <c:v>229</c:v>
                </c:pt>
                <c:pt idx="189">
                  <c:v>492</c:v>
                </c:pt>
                <c:pt idx="190">
                  <c:v>231</c:v>
                </c:pt>
                <c:pt idx="191">
                  <c:v>294</c:v>
                </c:pt>
                <c:pt idx="192">
                  <c:v>94</c:v>
                </c:pt>
                <c:pt idx="193">
                  <c:v>452</c:v>
                </c:pt>
                <c:pt idx="194">
                  <c:v>276</c:v>
                </c:pt>
                <c:pt idx="195">
                  <c:v>245</c:v>
                </c:pt>
                <c:pt idx="196">
                  <c:v>227</c:v>
                </c:pt>
                <c:pt idx="197">
                  <c:v>363</c:v>
                </c:pt>
                <c:pt idx="198">
                  <c:v>223</c:v>
                </c:pt>
                <c:pt idx="199">
                  <c:v>121</c:v>
                </c:pt>
                <c:pt idx="200">
                  <c:v>340</c:v>
                </c:pt>
                <c:pt idx="201">
                  <c:v>268</c:v>
                </c:pt>
                <c:pt idx="202">
                  <c:v>339</c:v>
                </c:pt>
                <c:pt idx="203">
                  <c:v>289</c:v>
                </c:pt>
                <c:pt idx="204">
                  <c:v>262</c:v>
                </c:pt>
                <c:pt idx="205">
                  <c:v>258</c:v>
                </c:pt>
                <c:pt idx="206">
                  <c:v>192</c:v>
                </c:pt>
                <c:pt idx="207">
                  <c:v>173</c:v>
                </c:pt>
                <c:pt idx="208">
                  <c:v>118</c:v>
                </c:pt>
                <c:pt idx="209">
                  <c:v>117</c:v>
                </c:pt>
                <c:pt idx="210">
                  <c:v>39</c:v>
                </c:pt>
                <c:pt idx="211">
                  <c:v>47</c:v>
                </c:pt>
                <c:pt idx="212">
                  <c:v>249</c:v>
                </c:pt>
                <c:pt idx="213">
                  <c:v>111</c:v>
                </c:pt>
                <c:pt idx="214">
                  <c:v>277</c:v>
                </c:pt>
                <c:pt idx="215">
                  <c:v>95</c:v>
                </c:pt>
                <c:pt idx="216">
                  <c:v>342</c:v>
                </c:pt>
                <c:pt idx="217">
                  <c:v>245</c:v>
                </c:pt>
                <c:pt idx="218">
                  <c:v>215</c:v>
                </c:pt>
                <c:pt idx="219">
                  <c:v>40</c:v>
                </c:pt>
                <c:pt idx="220">
                  <c:v>149</c:v>
                </c:pt>
                <c:pt idx="221">
                  <c:v>17</c:v>
                </c:pt>
                <c:pt idx="222">
                  <c:v>-42</c:v>
                </c:pt>
                <c:pt idx="223">
                  <c:v>-208</c:v>
                </c:pt>
                <c:pt idx="224">
                  <c:v>-82</c:v>
                </c:pt>
                <c:pt idx="225">
                  <c:v>-161</c:v>
                </c:pt>
                <c:pt idx="226">
                  <c:v>-144</c:v>
                </c:pt>
                <c:pt idx="227">
                  <c:v>-60</c:v>
                </c:pt>
                <c:pt idx="228">
                  <c:v>-119</c:v>
                </c:pt>
                <c:pt idx="229">
                  <c:v>-306</c:v>
                </c:pt>
                <c:pt idx="230">
                  <c:v>-160</c:v>
                </c:pt>
                <c:pt idx="231">
                  <c:v>-211</c:v>
                </c:pt>
                <c:pt idx="232">
                  <c:v>-128</c:v>
                </c:pt>
                <c:pt idx="233">
                  <c:v>87</c:v>
                </c:pt>
                <c:pt idx="234">
                  <c:v>-47</c:v>
                </c:pt>
                <c:pt idx="235">
                  <c:v>15</c:v>
                </c:pt>
                <c:pt idx="236">
                  <c:v>35</c:v>
                </c:pt>
                <c:pt idx="237">
                  <c:v>12</c:v>
                </c:pt>
                <c:pt idx="238">
                  <c:v>-58</c:v>
                </c:pt>
                <c:pt idx="239">
                  <c:v>23</c:v>
                </c:pt>
                <c:pt idx="240">
                  <c:v>49</c:v>
                </c:pt>
                <c:pt idx="241">
                  <c:v>-66</c:v>
                </c:pt>
                <c:pt idx="242">
                  <c:v>50</c:v>
                </c:pt>
                <c:pt idx="243">
                  <c:v>158</c:v>
                </c:pt>
                <c:pt idx="244">
                  <c:v>126</c:v>
                </c:pt>
                <c:pt idx="245">
                  <c:v>60</c:v>
                </c:pt>
                <c:pt idx="246">
                  <c:v>71</c:v>
                </c:pt>
                <c:pt idx="247">
                  <c:v>141</c:v>
                </c:pt>
                <c:pt idx="248">
                  <c:v>35</c:v>
                </c:pt>
                <c:pt idx="249">
                  <c:v>177</c:v>
                </c:pt>
                <c:pt idx="250">
                  <c:v>140</c:v>
                </c:pt>
                <c:pt idx="251">
                  <c:v>211</c:v>
                </c:pt>
                <c:pt idx="252">
                  <c:v>310</c:v>
                </c:pt>
                <c:pt idx="253">
                  <c:v>242</c:v>
                </c:pt>
                <c:pt idx="254">
                  <c:v>-51</c:v>
                </c:pt>
                <c:pt idx="255">
                  <c:v>309</c:v>
                </c:pt>
                <c:pt idx="256">
                  <c:v>265</c:v>
                </c:pt>
                <c:pt idx="257">
                  <c:v>173</c:v>
                </c:pt>
                <c:pt idx="258">
                  <c:v>295</c:v>
                </c:pt>
                <c:pt idx="259">
                  <c:v>161</c:v>
                </c:pt>
                <c:pt idx="260">
                  <c:v>241</c:v>
                </c:pt>
                <c:pt idx="261">
                  <c:v>277</c:v>
                </c:pt>
                <c:pt idx="262">
                  <c:v>261</c:v>
                </c:pt>
                <c:pt idx="263">
                  <c:v>308</c:v>
                </c:pt>
                <c:pt idx="264">
                  <c:v>268</c:v>
                </c:pt>
                <c:pt idx="265">
                  <c:v>201</c:v>
                </c:pt>
                <c:pt idx="266">
                  <c:v>462</c:v>
                </c:pt>
                <c:pt idx="267">
                  <c:v>353</c:v>
                </c:pt>
                <c:pt idx="268">
                  <c:v>331</c:v>
                </c:pt>
                <c:pt idx="269">
                  <c:v>315</c:v>
                </c:pt>
                <c:pt idx="270">
                  <c:v>363</c:v>
                </c:pt>
                <c:pt idx="271">
                  <c:v>300</c:v>
                </c:pt>
                <c:pt idx="272">
                  <c:v>354</c:v>
                </c:pt>
                <c:pt idx="273">
                  <c:v>207</c:v>
                </c:pt>
                <c:pt idx="274">
                  <c:v>423</c:v>
                </c:pt>
                <c:pt idx="275">
                  <c:v>274</c:v>
                </c:pt>
                <c:pt idx="276">
                  <c:v>321</c:v>
                </c:pt>
                <c:pt idx="277">
                  <c:v>209</c:v>
                </c:pt>
                <c:pt idx="278">
                  <c:v>222</c:v>
                </c:pt>
                <c:pt idx="279">
                  <c:v>162</c:v>
                </c:pt>
                <c:pt idx="280">
                  <c:v>-16</c:v>
                </c:pt>
                <c:pt idx="281">
                  <c:v>231</c:v>
                </c:pt>
                <c:pt idx="282">
                  <c:v>79</c:v>
                </c:pt>
                <c:pt idx="283">
                  <c:v>271</c:v>
                </c:pt>
                <c:pt idx="284">
                  <c:v>245</c:v>
                </c:pt>
                <c:pt idx="285">
                  <c:v>147</c:v>
                </c:pt>
                <c:pt idx="286">
                  <c:v>148</c:v>
                </c:pt>
                <c:pt idx="287">
                  <c:v>131</c:v>
                </c:pt>
                <c:pt idx="288">
                  <c:v>-19</c:v>
                </c:pt>
                <c:pt idx="289">
                  <c:v>434</c:v>
                </c:pt>
                <c:pt idx="290">
                  <c:v>263</c:v>
                </c:pt>
                <c:pt idx="291">
                  <c:v>161</c:v>
                </c:pt>
                <c:pt idx="292">
                  <c:v>323</c:v>
                </c:pt>
                <c:pt idx="293">
                  <c:v>278</c:v>
                </c:pt>
                <c:pt idx="294">
                  <c:v>232</c:v>
                </c:pt>
                <c:pt idx="295">
                  <c:v>196</c:v>
                </c:pt>
                <c:pt idx="296">
                  <c:v>220</c:v>
                </c:pt>
                <c:pt idx="297">
                  <c:v>243</c:v>
                </c:pt>
                <c:pt idx="298">
                  <c:v>296</c:v>
                </c:pt>
                <c:pt idx="299">
                  <c:v>167</c:v>
                </c:pt>
                <c:pt idx="300">
                  <c:v>230</c:v>
                </c:pt>
                <c:pt idx="301">
                  <c:v>301</c:v>
                </c:pt>
                <c:pt idx="302">
                  <c:v>312</c:v>
                </c:pt>
                <c:pt idx="303">
                  <c:v>291</c:v>
                </c:pt>
                <c:pt idx="304">
                  <c:v>256</c:v>
                </c:pt>
                <c:pt idx="305">
                  <c:v>253</c:v>
                </c:pt>
                <c:pt idx="306">
                  <c:v>283</c:v>
                </c:pt>
                <c:pt idx="307">
                  <c:v>-18</c:v>
                </c:pt>
                <c:pt idx="308">
                  <c:v>508</c:v>
                </c:pt>
                <c:pt idx="309">
                  <c:v>339</c:v>
                </c:pt>
                <c:pt idx="310">
                  <c:v>303</c:v>
                </c:pt>
                <c:pt idx="311">
                  <c:v>299</c:v>
                </c:pt>
                <c:pt idx="312">
                  <c:v>270</c:v>
                </c:pt>
                <c:pt idx="313">
                  <c:v>189</c:v>
                </c:pt>
                <c:pt idx="314">
                  <c:v>144</c:v>
                </c:pt>
                <c:pt idx="315">
                  <c:v>277</c:v>
                </c:pt>
                <c:pt idx="316">
                  <c:v>401</c:v>
                </c:pt>
                <c:pt idx="317">
                  <c:v>212</c:v>
                </c:pt>
                <c:pt idx="318">
                  <c:v>119</c:v>
                </c:pt>
                <c:pt idx="319">
                  <c:v>352</c:v>
                </c:pt>
                <c:pt idx="320">
                  <c:v>218</c:v>
                </c:pt>
                <c:pt idx="321">
                  <c:v>193</c:v>
                </c:pt>
                <c:pt idx="322">
                  <c:v>284</c:v>
                </c:pt>
                <c:pt idx="323">
                  <c:v>342</c:v>
                </c:pt>
                <c:pt idx="324">
                  <c:v>121</c:v>
                </c:pt>
                <c:pt idx="325">
                  <c:v>410</c:v>
                </c:pt>
                <c:pt idx="326">
                  <c:v>106</c:v>
                </c:pt>
                <c:pt idx="327">
                  <c:v>376</c:v>
                </c:pt>
                <c:pt idx="328">
                  <c:v>213</c:v>
                </c:pt>
                <c:pt idx="329">
                  <c:v>266</c:v>
                </c:pt>
                <c:pt idx="330">
                  <c:v>291</c:v>
                </c:pt>
                <c:pt idx="331">
                  <c:v>192</c:v>
                </c:pt>
                <c:pt idx="332">
                  <c:v>202</c:v>
                </c:pt>
                <c:pt idx="333">
                  <c:v>408</c:v>
                </c:pt>
                <c:pt idx="334">
                  <c:v>294</c:v>
                </c:pt>
                <c:pt idx="335">
                  <c:v>294</c:v>
                </c:pt>
                <c:pt idx="336">
                  <c:v>249</c:v>
                </c:pt>
                <c:pt idx="337">
                  <c:v>121</c:v>
                </c:pt>
                <c:pt idx="338">
                  <c:v>472</c:v>
                </c:pt>
                <c:pt idx="339">
                  <c:v>286</c:v>
                </c:pt>
                <c:pt idx="340">
                  <c:v>225</c:v>
                </c:pt>
                <c:pt idx="341">
                  <c:v>-46</c:v>
                </c:pt>
                <c:pt idx="342">
                  <c:v>163</c:v>
                </c:pt>
                <c:pt idx="343">
                  <c:v>3</c:v>
                </c:pt>
                <c:pt idx="344">
                  <c:v>122</c:v>
                </c:pt>
                <c:pt idx="345">
                  <c:v>-11</c:v>
                </c:pt>
                <c:pt idx="346">
                  <c:v>231</c:v>
                </c:pt>
                <c:pt idx="347">
                  <c:v>138</c:v>
                </c:pt>
                <c:pt idx="348">
                  <c:v>-16</c:v>
                </c:pt>
                <c:pt idx="349">
                  <c:v>61</c:v>
                </c:pt>
                <c:pt idx="350">
                  <c:v>-30</c:v>
                </c:pt>
                <c:pt idx="351">
                  <c:v>-281</c:v>
                </c:pt>
                <c:pt idx="352">
                  <c:v>-44</c:v>
                </c:pt>
                <c:pt idx="353">
                  <c:v>-128</c:v>
                </c:pt>
                <c:pt idx="354">
                  <c:v>-125</c:v>
                </c:pt>
                <c:pt idx="355">
                  <c:v>-160</c:v>
                </c:pt>
                <c:pt idx="356">
                  <c:v>-244</c:v>
                </c:pt>
                <c:pt idx="357">
                  <c:v>-325</c:v>
                </c:pt>
                <c:pt idx="358">
                  <c:v>-292</c:v>
                </c:pt>
                <c:pt idx="359">
                  <c:v>-178</c:v>
                </c:pt>
                <c:pt idx="360">
                  <c:v>-132</c:v>
                </c:pt>
                <c:pt idx="361">
                  <c:v>-147</c:v>
                </c:pt>
                <c:pt idx="362">
                  <c:v>-24</c:v>
                </c:pt>
                <c:pt idx="363">
                  <c:v>-85</c:v>
                </c:pt>
                <c:pt idx="364">
                  <c:v>-7</c:v>
                </c:pt>
                <c:pt idx="365">
                  <c:v>45</c:v>
                </c:pt>
                <c:pt idx="366">
                  <c:v>-97</c:v>
                </c:pt>
                <c:pt idx="367">
                  <c:v>-16</c:v>
                </c:pt>
                <c:pt idx="368">
                  <c:v>-55</c:v>
                </c:pt>
                <c:pt idx="369">
                  <c:v>126</c:v>
                </c:pt>
                <c:pt idx="370">
                  <c:v>8</c:v>
                </c:pt>
                <c:pt idx="371">
                  <c:v>-156</c:v>
                </c:pt>
                <c:pt idx="372">
                  <c:v>83</c:v>
                </c:pt>
                <c:pt idx="373">
                  <c:v>-158</c:v>
                </c:pt>
                <c:pt idx="374">
                  <c:v>-212</c:v>
                </c:pt>
                <c:pt idx="375">
                  <c:v>-49</c:v>
                </c:pt>
                <c:pt idx="376">
                  <c:v>-6</c:v>
                </c:pt>
                <c:pt idx="377">
                  <c:v>-2</c:v>
                </c:pt>
                <c:pt idx="378">
                  <c:v>25</c:v>
                </c:pt>
                <c:pt idx="379">
                  <c:v>-42</c:v>
                </c:pt>
                <c:pt idx="380">
                  <c:v>103</c:v>
                </c:pt>
                <c:pt idx="381">
                  <c:v>203</c:v>
                </c:pt>
                <c:pt idx="382">
                  <c:v>18</c:v>
                </c:pt>
                <c:pt idx="383">
                  <c:v>124</c:v>
                </c:pt>
                <c:pt idx="384">
                  <c:v>150</c:v>
                </c:pt>
                <c:pt idx="385">
                  <c:v>43</c:v>
                </c:pt>
                <c:pt idx="386">
                  <c:v>338</c:v>
                </c:pt>
                <c:pt idx="387">
                  <c:v>250</c:v>
                </c:pt>
                <c:pt idx="388">
                  <c:v>310</c:v>
                </c:pt>
                <c:pt idx="389">
                  <c:v>81</c:v>
                </c:pt>
                <c:pt idx="390">
                  <c:v>47</c:v>
                </c:pt>
                <c:pt idx="391">
                  <c:v>121</c:v>
                </c:pt>
                <c:pt idx="392">
                  <c:v>160</c:v>
                </c:pt>
                <c:pt idx="393">
                  <c:v>351</c:v>
                </c:pt>
                <c:pt idx="394">
                  <c:v>64</c:v>
                </c:pt>
                <c:pt idx="395">
                  <c:v>132</c:v>
                </c:pt>
                <c:pt idx="396">
                  <c:v>136</c:v>
                </c:pt>
                <c:pt idx="397">
                  <c:v>240</c:v>
                </c:pt>
                <c:pt idx="398">
                  <c:v>142</c:v>
                </c:pt>
                <c:pt idx="399">
                  <c:v>360</c:v>
                </c:pt>
                <c:pt idx="400">
                  <c:v>169</c:v>
                </c:pt>
                <c:pt idx="401">
                  <c:v>246</c:v>
                </c:pt>
                <c:pt idx="402">
                  <c:v>369</c:v>
                </c:pt>
                <c:pt idx="403">
                  <c:v>195</c:v>
                </c:pt>
                <c:pt idx="404">
                  <c:v>63</c:v>
                </c:pt>
                <c:pt idx="405">
                  <c:v>84</c:v>
                </c:pt>
                <c:pt idx="406">
                  <c:v>334</c:v>
                </c:pt>
                <c:pt idx="407">
                  <c:v>158</c:v>
                </c:pt>
                <c:pt idx="408">
                  <c:v>262</c:v>
                </c:pt>
                <c:pt idx="409">
                  <c:v>326</c:v>
                </c:pt>
                <c:pt idx="410">
                  <c:v>304</c:v>
                </c:pt>
                <c:pt idx="411">
                  <c:v>174</c:v>
                </c:pt>
                <c:pt idx="412">
                  <c:v>31</c:v>
                </c:pt>
                <c:pt idx="413">
                  <c:v>69</c:v>
                </c:pt>
                <c:pt idx="414">
                  <c:v>232</c:v>
                </c:pt>
                <c:pt idx="415">
                  <c:v>141</c:v>
                </c:pt>
                <c:pt idx="416">
                  <c:v>100</c:v>
                </c:pt>
                <c:pt idx="417">
                  <c:v>43</c:v>
                </c:pt>
                <c:pt idx="418">
                  <c:v>201</c:v>
                </c:pt>
                <c:pt idx="419">
                  <c:v>177</c:v>
                </c:pt>
                <c:pt idx="420">
                  <c:v>194</c:v>
                </c:pt>
                <c:pt idx="421">
                  <c:v>104</c:v>
                </c:pt>
                <c:pt idx="422">
                  <c:v>239</c:v>
                </c:pt>
                <c:pt idx="423">
                  <c:v>92</c:v>
                </c:pt>
                <c:pt idx="424">
                  <c:v>149</c:v>
                </c:pt>
                <c:pt idx="425">
                  <c:v>55</c:v>
                </c:pt>
                <c:pt idx="426">
                  <c:v>-20</c:v>
                </c:pt>
                <c:pt idx="427">
                  <c:v>-71</c:v>
                </c:pt>
                <c:pt idx="428">
                  <c:v>52</c:v>
                </c:pt>
                <c:pt idx="429">
                  <c:v>86</c:v>
                </c:pt>
                <c:pt idx="430">
                  <c:v>128</c:v>
                </c:pt>
                <c:pt idx="431">
                  <c:v>70</c:v>
                </c:pt>
                <c:pt idx="432">
                  <c:v>-10</c:v>
                </c:pt>
                <c:pt idx="433">
                  <c:v>-50</c:v>
                </c:pt>
                <c:pt idx="434">
                  <c:v>-33</c:v>
                </c:pt>
                <c:pt idx="435">
                  <c:v>-149</c:v>
                </c:pt>
                <c:pt idx="436">
                  <c:v>-231</c:v>
                </c:pt>
                <c:pt idx="437">
                  <c:v>-193</c:v>
                </c:pt>
                <c:pt idx="438">
                  <c:v>-210</c:v>
                </c:pt>
                <c:pt idx="439">
                  <c:v>-334</c:v>
                </c:pt>
                <c:pt idx="440">
                  <c:v>-458</c:v>
                </c:pt>
                <c:pt idx="441">
                  <c:v>-554</c:v>
                </c:pt>
                <c:pt idx="442">
                  <c:v>-728</c:v>
                </c:pt>
                <c:pt idx="443">
                  <c:v>-673</c:v>
                </c:pt>
                <c:pt idx="444">
                  <c:v>-779</c:v>
                </c:pt>
                <c:pt idx="445">
                  <c:v>-726</c:v>
                </c:pt>
                <c:pt idx="446">
                  <c:v>-753</c:v>
                </c:pt>
                <c:pt idx="447">
                  <c:v>-528</c:v>
                </c:pt>
                <c:pt idx="448">
                  <c:v>-387</c:v>
                </c:pt>
                <c:pt idx="449">
                  <c:v>-515</c:v>
                </c:pt>
                <c:pt idx="450">
                  <c:v>-346</c:v>
                </c:pt>
                <c:pt idx="451">
                  <c:v>-212</c:v>
                </c:pt>
                <c:pt idx="452">
                  <c:v>-225</c:v>
                </c:pt>
                <c:pt idx="453">
                  <c:v>-224</c:v>
                </c:pt>
                <c:pt idx="454">
                  <c:v>64</c:v>
                </c:pt>
                <c:pt idx="455">
                  <c:v>-109</c:v>
                </c:pt>
                <c:pt idx="456">
                  <c:v>14</c:v>
                </c:pt>
                <c:pt idx="457">
                  <c:v>39</c:v>
                </c:pt>
                <c:pt idx="458">
                  <c:v>208</c:v>
                </c:pt>
                <c:pt idx="459">
                  <c:v>313</c:v>
                </c:pt>
                <c:pt idx="460">
                  <c:v>432</c:v>
                </c:pt>
                <c:pt idx="461">
                  <c:v>-175</c:v>
                </c:pt>
                <c:pt idx="462">
                  <c:v>-54</c:v>
                </c:pt>
                <c:pt idx="463">
                  <c:v>-54</c:v>
                </c:pt>
                <c:pt idx="464">
                  <c:v>#N/A</c:v>
                </c:pt>
                <c:pt idx="465">
                  <c:v>#N/A</c:v>
                </c:pt>
                <c:pt idx="466">
                  <c:v>#N/A</c:v>
                </c:pt>
                <c:pt idx="467">
                  <c:v>#N/A</c:v>
                </c:pt>
              </c:numCache>
            </c:numRef>
          </c:val>
        </c:ser>
        <c:ser>
          <c:idx val="10"/>
          <c:order val="1"/>
          <c:tx>
            <c:v>Total private</c:v>
          </c:tx>
          <c:spPr>
            <a:ln>
              <a:solidFill>
                <a:srgbClr val="000000"/>
              </a:solidFill>
              <a:prstDash val="dash"/>
            </a:ln>
          </c:spPr>
          <c:marker>
            <c:symbol val="none"/>
          </c:marker>
          <c:cat>
            <c:numRef>
              <c:f>Monthly!$B$291:$B$765</c:f>
              <c:numCache>
                <c:formatCode>m/d/yyyy</c:formatCode>
                <c:ptCount val="475"/>
                <c:pt idx="0">
                  <c:v>26299</c:v>
                </c:pt>
                <c:pt idx="1">
                  <c:v>26330</c:v>
                </c:pt>
                <c:pt idx="2">
                  <c:v>26359</c:v>
                </c:pt>
                <c:pt idx="3">
                  <c:v>26390</c:v>
                </c:pt>
                <c:pt idx="4">
                  <c:v>26420</c:v>
                </c:pt>
                <c:pt idx="5">
                  <c:v>26451</c:v>
                </c:pt>
                <c:pt idx="6">
                  <c:v>26481</c:v>
                </c:pt>
                <c:pt idx="7">
                  <c:v>26512</c:v>
                </c:pt>
                <c:pt idx="8">
                  <c:v>26543</c:v>
                </c:pt>
                <c:pt idx="9">
                  <c:v>26573</c:v>
                </c:pt>
                <c:pt idx="10">
                  <c:v>26604</c:v>
                </c:pt>
                <c:pt idx="11">
                  <c:v>26634</c:v>
                </c:pt>
                <c:pt idx="12">
                  <c:v>26665</c:v>
                </c:pt>
                <c:pt idx="13">
                  <c:v>26696</c:v>
                </c:pt>
                <c:pt idx="14">
                  <c:v>26724</c:v>
                </c:pt>
                <c:pt idx="15">
                  <c:v>26755</c:v>
                </c:pt>
                <c:pt idx="16">
                  <c:v>26785</c:v>
                </c:pt>
                <c:pt idx="17">
                  <c:v>26816</c:v>
                </c:pt>
                <c:pt idx="18">
                  <c:v>26846</c:v>
                </c:pt>
                <c:pt idx="19">
                  <c:v>26877</c:v>
                </c:pt>
                <c:pt idx="20">
                  <c:v>26908</c:v>
                </c:pt>
                <c:pt idx="21">
                  <c:v>26938</c:v>
                </c:pt>
                <c:pt idx="22">
                  <c:v>26969</c:v>
                </c:pt>
                <c:pt idx="23">
                  <c:v>26999</c:v>
                </c:pt>
                <c:pt idx="24">
                  <c:v>27030</c:v>
                </c:pt>
                <c:pt idx="25">
                  <c:v>27061</c:v>
                </c:pt>
                <c:pt idx="26">
                  <c:v>27089</c:v>
                </c:pt>
                <c:pt idx="27">
                  <c:v>27120</c:v>
                </c:pt>
                <c:pt idx="28">
                  <c:v>27150</c:v>
                </c:pt>
                <c:pt idx="29">
                  <c:v>27181</c:v>
                </c:pt>
                <c:pt idx="30">
                  <c:v>27211</c:v>
                </c:pt>
                <c:pt idx="31">
                  <c:v>27242</c:v>
                </c:pt>
                <c:pt idx="32">
                  <c:v>27273</c:v>
                </c:pt>
                <c:pt idx="33">
                  <c:v>27303</c:v>
                </c:pt>
                <c:pt idx="34">
                  <c:v>27334</c:v>
                </c:pt>
                <c:pt idx="35">
                  <c:v>27364</c:v>
                </c:pt>
                <c:pt idx="36">
                  <c:v>27395</c:v>
                </c:pt>
                <c:pt idx="37">
                  <c:v>27426</c:v>
                </c:pt>
                <c:pt idx="38">
                  <c:v>27454</c:v>
                </c:pt>
                <c:pt idx="39">
                  <c:v>27485</c:v>
                </c:pt>
                <c:pt idx="40">
                  <c:v>27515</c:v>
                </c:pt>
                <c:pt idx="41">
                  <c:v>27546</c:v>
                </c:pt>
                <c:pt idx="42">
                  <c:v>27576</c:v>
                </c:pt>
                <c:pt idx="43">
                  <c:v>27607</c:v>
                </c:pt>
                <c:pt idx="44">
                  <c:v>27638</c:v>
                </c:pt>
                <c:pt idx="45">
                  <c:v>27668</c:v>
                </c:pt>
                <c:pt idx="46">
                  <c:v>27699</c:v>
                </c:pt>
                <c:pt idx="47">
                  <c:v>27729</c:v>
                </c:pt>
                <c:pt idx="48">
                  <c:v>27760</c:v>
                </c:pt>
                <c:pt idx="49">
                  <c:v>27791</c:v>
                </c:pt>
                <c:pt idx="50">
                  <c:v>27820</c:v>
                </c:pt>
                <c:pt idx="51">
                  <c:v>27851</c:v>
                </c:pt>
                <c:pt idx="52">
                  <c:v>27881</c:v>
                </c:pt>
                <c:pt idx="53">
                  <c:v>27912</c:v>
                </c:pt>
                <c:pt idx="54">
                  <c:v>27942</c:v>
                </c:pt>
                <c:pt idx="55">
                  <c:v>27973</c:v>
                </c:pt>
                <c:pt idx="56">
                  <c:v>28004</c:v>
                </c:pt>
                <c:pt idx="57">
                  <c:v>28034</c:v>
                </c:pt>
                <c:pt idx="58">
                  <c:v>28065</c:v>
                </c:pt>
                <c:pt idx="59">
                  <c:v>28095</c:v>
                </c:pt>
                <c:pt idx="60">
                  <c:v>28126</c:v>
                </c:pt>
                <c:pt idx="61">
                  <c:v>28157</c:v>
                </c:pt>
                <c:pt idx="62">
                  <c:v>28185</c:v>
                </c:pt>
                <c:pt idx="63">
                  <c:v>28216</c:v>
                </c:pt>
                <c:pt idx="64">
                  <c:v>28246</c:v>
                </c:pt>
                <c:pt idx="65">
                  <c:v>28277</c:v>
                </c:pt>
                <c:pt idx="66">
                  <c:v>28307</c:v>
                </c:pt>
                <c:pt idx="67">
                  <c:v>28338</c:v>
                </c:pt>
                <c:pt idx="68">
                  <c:v>28369</c:v>
                </c:pt>
                <c:pt idx="69">
                  <c:v>28399</c:v>
                </c:pt>
                <c:pt idx="70">
                  <c:v>28430</c:v>
                </c:pt>
                <c:pt idx="71">
                  <c:v>28460</c:v>
                </c:pt>
                <c:pt idx="72">
                  <c:v>28491</c:v>
                </c:pt>
                <c:pt idx="73">
                  <c:v>28522</c:v>
                </c:pt>
                <c:pt idx="74">
                  <c:v>28550</c:v>
                </c:pt>
                <c:pt idx="75">
                  <c:v>28581</c:v>
                </c:pt>
                <c:pt idx="76">
                  <c:v>28611</c:v>
                </c:pt>
                <c:pt idx="77">
                  <c:v>28642</c:v>
                </c:pt>
                <c:pt idx="78">
                  <c:v>28672</c:v>
                </c:pt>
                <c:pt idx="79">
                  <c:v>28703</c:v>
                </c:pt>
                <c:pt idx="80">
                  <c:v>28734</c:v>
                </c:pt>
                <c:pt idx="81">
                  <c:v>28764</c:v>
                </c:pt>
                <c:pt idx="82">
                  <c:v>28795</c:v>
                </c:pt>
                <c:pt idx="83">
                  <c:v>28825</c:v>
                </c:pt>
                <c:pt idx="84">
                  <c:v>28856</c:v>
                </c:pt>
                <c:pt idx="85">
                  <c:v>28887</c:v>
                </c:pt>
                <c:pt idx="86">
                  <c:v>28915</c:v>
                </c:pt>
                <c:pt idx="87">
                  <c:v>28946</c:v>
                </c:pt>
                <c:pt idx="88">
                  <c:v>28976</c:v>
                </c:pt>
                <c:pt idx="89">
                  <c:v>29007</c:v>
                </c:pt>
                <c:pt idx="90">
                  <c:v>29037</c:v>
                </c:pt>
                <c:pt idx="91">
                  <c:v>29068</c:v>
                </c:pt>
                <c:pt idx="92">
                  <c:v>29099</c:v>
                </c:pt>
                <c:pt idx="93">
                  <c:v>29129</c:v>
                </c:pt>
                <c:pt idx="94">
                  <c:v>29160</c:v>
                </c:pt>
                <c:pt idx="95">
                  <c:v>29190</c:v>
                </c:pt>
                <c:pt idx="96">
                  <c:v>29221</c:v>
                </c:pt>
                <c:pt idx="97">
                  <c:v>29252</c:v>
                </c:pt>
                <c:pt idx="98">
                  <c:v>29281</c:v>
                </c:pt>
                <c:pt idx="99">
                  <c:v>29312</c:v>
                </c:pt>
                <c:pt idx="100">
                  <c:v>29342</c:v>
                </c:pt>
                <c:pt idx="101">
                  <c:v>29373</c:v>
                </c:pt>
                <c:pt idx="102">
                  <c:v>29403</c:v>
                </c:pt>
                <c:pt idx="103">
                  <c:v>29434</c:v>
                </c:pt>
                <c:pt idx="104">
                  <c:v>29465</c:v>
                </c:pt>
                <c:pt idx="105">
                  <c:v>29495</c:v>
                </c:pt>
                <c:pt idx="106">
                  <c:v>29526</c:v>
                </c:pt>
                <c:pt idx="107">
                  <c:v>29556</c:v>
                </c:pt>
                <c:pt idx="108">
                  <c:v>29587</c:v>
                </c:pt>
                <c:pt idx="109">
                  <c:v>29618</c:v>
                </c:pt>
                <c:pt idx="110">
                  <c:v>29646</c:v>
                </c:pt>
                <c:pt idx="111">
                  <c:v>29677</c:v>
                </c:pt>
                <c:pt idx="112">
                  <c:v>29707</c:v>
                </c:pt>
                <c:pt idx="113">
                  <c:v>29738</c:v>
                </c:pt>
                <c:pt idx="114">
                  <c:v>29768</c:v>
                </c:pt>
                <c:pt idx="115">
                  <c:v>29799</c:v>
                </c:pt>
                <c:pt idx="116">
                  <c:v>29830</c:v>
                </c:pt>
                <c:pt idx="117">
                  <c:v>29860</c:v>
                </c:pt>
                <c:pt idx="118">
                  <c:v>29891</c:v>
                </c:pt>
                <c:pt idx="119">
                  <c:v>29921</c:v>
                </c:pt>
                <c:pt idx="120">
                  <c:v>29952</c:v>
                </c:pt>
                <c:pt idx="121">
                  <c:v>29983</c:v>
                </c:pt>
                <c:pt idx="122">
                  <c:v>30011</c:v>
                </c:pt>
                <c:pt idx="123">
                  <c:v>30042</c:v>
                </c:pt>
                <c:pt idx="124">
                  <c:v>30072</c:v>
                </c:pt>
                <c:pt idx="125">
                  <c:v>30103</c:v>
                </c:pt>
                <c:pt idx="126">
                  <c:v>30133</c:v>
                </c:pt>
                <c:pt idx="127">
                  <c:v>30164</c:v>
                </c:pt>
                <c:pt idx="128">
                  <c:v>30195</c:v>
                </c:pt>
                <c:pt idx="129">
                  <c:v>30225</c:v>
                </c:pt>
                <c:pt idx="130">
                  <c:v>30256</c:v>
                </c:pt>
                <c:pt idx="131">
                  <c:v>30286</c:v>
                </c:pt>
                <c:pt idx="132">
                  <c:v>30317</c:v>
                </c:pt>
                <c:pt idx="133">
                  <c:v>30348</c:v>
                </c:pt>
                <c:pt idx="134">
                  <c:v>30376</c:v>
                </c:pt>
                <c:pt idx="135">
                  <c:v>30407</c:v>
                </c:pt>
                <c:pt idx="136">
                  <c:v>30437</c:v>
                </c:pt>
                <c:pt idx="137">
                  <c:v>30468</c:v>
                </c:pt>
                <c:pt idx="138">
                  <c:v>30498</c:v>
                </c:pt>
                <c:pt idx="139">
                  <c:v>30529</c:v>
                </c:pt>
                <c:pt idx="140">
                  <c:v>30560</c:v>
                </c:pt>
                <c:pt idx="141">
                  <c:v>30590</c:v>
                </c:pt>
                <c:pt idx="142">
                  <c:v>30621</c:v>
                </c:pt>
                <c:pt idx="143">
                  <c:v>30651</c:v>
                </c:pt>
                <c:pt idx="144">
                  <c:v>30682</c:v>
                </c:pt>
                <c:pt idx="145">
                  <c:v>30713</c:v>
                </c:pt>
                <c:pt idx="146">
                  <c:v>30742</c:v>
                </c:pt>
                <c:pt idx="147">
                  <c:v>30773</c:v>
                </c:pt>
                <c:pt idx="148">
                  <c:v>30803</c:v>
                </c:pt>
                <c:pt idx="149">
                  <c:v>30834</c:v>
                </c:pt>
                <c:pt idx="150">
                  <c:v>30864</c:v>
                </c:pt>
                <c:pt idx="151">
                  <c:v>30895</c:v>
                </c:pt>
                <c:pt idx="152">
                  <c:v>30926</c:v>
                </c:pt>
                <c:pt idx="153">
                  <c:v>30956</c:v>
                </c:pt>
                <c:pt idx="154">
                  <c:v>30987</c:v>
                </c:pt>
                <c:pt idx="155">
                  <c:v>31017</c:v>
                </c:pt>
                <c:pt idx="156">
                  <c:v>31048</c:v>
                </c:pt>
                <c:pt idx="157">
                  <c:v>31079</c:v>
                </c:pt>
                <c:pt idx="158">
                  <c:v>31107</c:v>
                </c:pt>
                <c:pt idx="159">
                  <c:v>31138</c:v>
                </c:pt>
                <c:pt idx="160">
                  <c:v>31168</c:v>
                </c:pt>
                <c:pt idx="161">
                  <c:v>31199</c:v>
                </c:pt>
                <c:pt idx="162">
                  <c:v>31229</c:v>
                </c:pt>
                <c:pt idx="163">
                  <c:v>31260</c:v>
                </c:pt>
                <c:pt idx="164">
                  <c:v>31291</c:v>
                </c:pt>
                <c:pt idx="165">
                  <c:v>31321</c:v>
                </c:pt>
                <c:pt idx="166">
                  <c:v>31352</c:v>
                </c:pt>
                <c:pt idx="167">
                  <c:v>31382</c:v>
                </c:pt>
                <c:pt idx="168">
                  <c:v>31413</c:v>
                </c:pt>
                <c:pt idx="169">
                  <c:v>31444</c:v>
                </c:pt>
                <c:pt idx="170">
                  <c:v>31472</c:v>
                </c:pt>
                <c:pt idx="171">
                  <c:v>31503</c:v>
                </c:pt>
                <c:pt idx="172">
                  <c:v>31533</c:v>
                </c:pt>
                <c:pt idx="173">
                  <c:v>31564</c:v>
                </c:pt>
                <c:pt idx="174">
                  <c:v>31594</c:v>
                </c:pt>
                <c:pt idx="175">
                  <c:v>31625</c:v>
                </c:pt>
                <c:pt idx="176">
                  <c:v>31656</c:v>
                </c:pt>
                <c:pt idx="177">
                  <c:v>31686</c:v>
                </c:pt>
                <c:pt idx="178">
                  <c:v>31717</c:v>
                </c:pt>
                <c:pt idx="179">
                  <c:v>31747</c:v>
                </c:pt>
                <c:pt idx="180">
                  <c:v>31778</c:v>
                </c:pt>
                <c:pt idx="181">
                  <c:v>31809</c:v>
                </c:pt>
                <c:pt idx="182">
                  <c:v>31837</c:v>
                </c:pt>
                <c:pt idx="183">
                  <c:v>31868</c:v>
                </c:pt>
                <c:pt idx="184">
                  <c:v>31898</c:v>
                </c:pt>
                <c:pt idx="185">
                  <c:v>31929</c:v>
                </c:pt>
                <c:pt idx="186">
                  <c:v>31959</c:v>
                </c:pt>
                <c:pt idx="187">
                  <c:v>31990</c:v>
                </c:pt>
                <c:pt idx="188">
                  <c:v>32021</c:v>
                </c:pt>
                <c:pt idx="189">
                  <c:v>32051</c:v>
                </c:pt>
                <c:pt idx="190">
                  <c:v>32082</c:v>
                </c:pt>
                <c:pt idx="191">
                  <c:v>32112</c:v>
                </c:pt>
                <c:pt idx="192">
                  <c:v>32143</c:v>
                </c:pt>
                <c:pt idx="193">
                  <c:v>32174</c:v>
                </c:pt>
                <c:pt idx="194">
                  <c:v>32203</c:v>
                </c:pt>
                <c:pt idx="195">
                  <c:v>32234</c:v>
                </c:pt>
                <c:pt idx="196">
                  <c:v>32264</c:v>
                </c:pt>
                <c:pt idx="197">
                  <c:v>32295</c:v>
                </c:pt>
                <c:pt idx="198">
                  <c:v>32325</c:v>
                </c:pt>
                <c:pt idx="199">
                  <c:v>32356</c:v>
                </c:pt>
                <c:pt idx="200">
                  <c:v>32387</c:v>
                </c:pt>
                <c:pt idx="201">
                  <c:v>32417</c:v>
                </c:pt>
                <c:pt idx="202">
                  <c:v>32448</c:v>
                </c:pt>
                <c:pt idx="203">
                  <c:v>32478</c:v>
                </c:pt>
                <c:pt idx="204">
                  <c:v>32509</c:v>
                </c:pt>
                <c:pt idx="205">
                  <c:v>32540</c:v>
                </c:pt>
                <c:pt idx="206">
                  <c:v>32568</c:v>
                </c:pt>
                <c:pt idx="207">
                  <c:v>32599</c:v>
                </c:pt>
                <c:pt idx="208">
                  <c:v>32629</c:v>
                </c:pt>
                <c:pt idx="209">
                  <c:v>32660</c:v>
                </c:pt>
                <c:pt idx="210">
                  <c:v>32690</c:v>
                </c:pt>
                <c:pt idx="211">
                  <c:v>32721</c:v>
                </c:pt>
                <c:pt idx="212">
                  <c:v>32752</c:v>
                </c:pt>
                <c:pt idx="213">
                  <c:v>32782</c:v>
                </c:pt>
                <c:pt idx="214">
                  <c:v>32813</c:v>
                </c:pt>
                <c:pt idx="215">
                  <c:v>32843</c:v>
                </c:pt>
                <c:pt idx="216">
                  <c:v>32874</c:v>
                </c:pt>
                <c:pt idx="217">
                  <c:v>32905</c:v>
                </c:pt>
                <c:pt idx="218">
                  <c:v>32933</c:v>
                </c:pt>
                <c:pt idx="219">
                  <c:v>32964</c:v>
                </c:pt>
                <c:pt idx="220">
                  <c:v>32994</c:v>
                </c:pt>
                <c:pt idx="221">
                  <c:v>33025</c:v>
                </c:pt>
                <c:pt idx="222">
                  <c:v>33055</c:v>
                </c:pt>
                <c:pt idx="223">
                  <c:v>33086</c:v>
                </c:pt>
                <c:pt idx="224">
                  <c:v>33117</c:v>
                </c:pt>
                <c:pt idx="225">
                  <c:v>33147</c:v>
                </c:pt>
                <c:pt idx="226">
                  <c:v>33178</c:v>
                </c:pt>
                <c:pt idx="227">
                  <c:v>33208</c:v>
                </c:pt>
                <c:pt idx="228">
                  <c:v>33239</c:v>
                </c:pt>
                <c:pt idx="229">
                  <c:v>33270</c:v>
                </c:pt>
                <c:pt idx="230">
                  <c:v>33298</c:v>
                </c:pt>
                <c:pt idx="231">
                  <c:v>33329</c:v>
                </c:pt>
                <c:pt idx="232">
                  <c:v>33359</c:v>
                </c:pt>
                <c:pt idx="233">
                  <c:v>33390</c:v>
                </c:pt>
                <c:pt idx="234">
                  <c:v>33420</c:v>
                </c:pt>
                <c:pt idx="235">
                  <c:v>33451</c:v>
                </c:pt>
                <c:pt idx="236">
                  <c:v>33482</c:v>
                </c:pt>
                <c:pt idx="237">
                  <c:v>33512</c:v>
                </c:pt>
                <c:pt idx="238">
                  <c:v>33543</c:v>
                </c:pt>
                <c:pt idx="239">
                  <c:v>33573</c:v>
                </c:pt>
                <c:pt idx="240">
                  <c:v>33604</c:v>
                </c:pt>
                <c:pt idx="241">
                  <c:v>33635</c:v>
                </c:pt>
                <c:pt idx="242">
                  <c:v>33664</c:v>
                </c:pt>
                <c:pt idx="243">
                  <c:v>33695</c:v>
                </c:pt>
                <c:pt idx="244">
                  <c:v>33725</c:v>
                </c:pt>
                <c:pt idx="245">
                  <c:v>33756</c:v>
                </c:pt>
                <c:pt idx="246">
                  <c:v>33786</c:v>
                </c:pt>
                <c:pt idx="247">
                  <c:v>33817</c:v>
                </c:pt>
                <c:pt idx="248">
                  <c:v>33848</c:v>
                </c:pt>
                <c:pt idx="249">
                  <c:v>33878</c:v>
                </c:pt>
                <c:pt idx="250">
                  <c:v>33909</c:v>
                </c:pt>
                <c:pt idx="251">
                  <c:v>33939</c:v>
                </c:pt>
                <c:pt idx="252">
                  <c:v>33970</c:v>
                </c:pt>
                <c:pt idx="253">
                  <c:v>34001</c:v>
                </c:pt>
                <c:pt idx="254">
                  <c:v>34029</c:v>
                </c:pt>
                <c:pt idx="255">
                  <c:v>34060</c:v>
                </c:pt>
                <c:pt idx="256">
                  <c:v>34090</c:v>
                </c:pt>
                <c:pt idx="257">
                  <c:v>34121</c:v>
                </c:pt>
                <c:pt idx="258">
                  <c:v>34151</c:v>
                </c:pt>
                <c:pt idx="259">
                  <c:v>34182</c:v>
                </c:pt>
                <c:pt idx="260">
                  <c:v>34213</c:v>
                </c:pt>
                <c:pt idx="261">
                  <c:v>34243</c:v>
                </c:pt>
                <c:pt idx="262">
                  <c:v>34274</c:v>
                </c:pt>
                <c:pt idx="263">
                  <c:v>34304</c:v>
                </c:pt>
                <c:pt idx="264">
                  <c:v>34335</c:v>
                </c:pt>
                <c:pt idx="265">
                  <c:v>34366</c:v>
                </c:pt>
                <c:pt idx="266">
                  <c:v>34394</c:v>
                </c:pt>
                <c:pt idx="267">
                  <c:v>34425</c:v>
                </c:pt>
                <c:pt idx="268">
                  <c:v>34455</c:v>
                </c:pt>
                <c:pt idx="269">
                  <c:v>34486</c:v>
                </c:pt>
                <c:pt idx="270">
                  <c:v>34516</c:v>
                </c:pt>
                <c:pt idx="271">
                  <c:v>34547</c:v>
                </c:pt>
                <c:pt idx="272">
                  <c:v>34578</c:v>
                </c:pt>
                <c:pt idx="273">
                  <c:v>34608</c:v>
                </c:pt>
                <c:pt idx="274">
                  <c:v>34639</c:v>
                </c:pt>
                <c:pt idx="275">
                  <c:v>34669</c:v>
                </c:pt>
                <c:pt idx="276">
                  <c:v>34700</c:v>
                </c:pt>
                <c:pt idx="277">
                  <c:v>34731</c:v>
                </c:pt>
                <c:pt idx="278">
                  <c:v>34759</c:v>
                </c:pt>
                <c:pt idx="279">
                  <c:v>34790</c:v>
                </c:pt>
                <c:pt idx="280">
                  <c:v>34820</c:v>
                </c:pt>
                <c:pt idx="281">
                  <c:v>34851</c:v>
                </c:pt>
                <c:pt idx="282">
                  <c:v>34881</c:v>
                </c:pt>
                <c:pt idx="283">
                  <c:v>34912</c:v>
                </c:pt>
                <c:pt idx="284">
                  <c:v>34943</c:v>
                </c:pt>
                <c:pt idx="285">
                  <c:v>34973</c:v>
                </c:pt>
                <c:pt idx="286">
                  <c:v>35004</c:v>
                </c:pt>
                <c:pt idx="287">
                  <c:v>35034</c:v>
                </c:pt>
                <c:pt idx="288">
                  <c:v>35065</c:v>
                </c:pt>
                <c:pt idx="289">
                  <c:v>35096</c:v>
                </c:pt>
                <c:pt idx="290">
                  <c:v>35125</c:v>
                </c:pt>
                <c:pt idx="291">
                  <c:v>35156</c:v>
                </c:pt>
                <c:pt idx="292">
                  <c:v>35186</c:v>
                </c:pt>
                <c:pt idx="293">
                  <c:v>35217</c:v>
                </c:pt>
                <c:pt idx="294">
                  <c:v>35247</c:v>
                </c:pt>
                <c:pt idx="295">
                  <c:v>35278</c:v>
                </c:pt>
                <c:pt idx="296">
                  <c:v>35309</c:v>
                </c:pt>
                <c:pt idx="297">
                  <c:v>35339</c:v>
                </c:pt>
                <c:pt idx="298">
                  <c:v>35370</c:v>
                </c:pt>
                <c:pt idx="299">
                  <c:v>35400</c:v>
                </c:pt>
                <c:pt idx="300">
                  <c:v>35431</c:v>
                </c:pt>
                <c:pt idx="301">
                  <c:v>35462</c:v>
                </c:pt>
                <c:pt idx="302">
                  <c:v>35490</c:v>
                </c:pt>
                <c:pt idx="303">
                  <c:v>35521</c:v>
                </c:pt>
                <c:pt idx="304">
                  <c:v>35551</c:v>
                </c:pt>
                <c:pt idx="305">
                  <c:v>35582</c:v>
                </c:pt>
                <c:pt idx="306">
                  <c:v>35612</c:v>
                </c:pt>
                <c:pt idx="307">
                  <c:v>35643</c:v>
                </c:pt>
                <c:pt idx="308">
                  <c:v>35674</c:v>
                </c:pt>
                <c:pt idx="309">
                  <c:v>35704</c:v>
                </c:pt>
                <c:pt idx="310">
                  <c:v>35735</c:v>
                </c:pt>
                <c:pt idx="311">
                  <c:v>35765</c:v>
                </c:pt>
                <c:pt idx="312">
                  <c:v>35796</c:v>
                </c:pt>
                <c:pt idx="313">
                  <c:v>35827</c:v>
                </c:pt>
                <c:pt idx="314">
                  <c:v>35855</c:v>
                </c:pt>
                <c:pt idx="315">
                  <c:v>35886</c:v>
                </c:pt>
                <c:pt idx="316">
                  <c:v>35916</c:v>
                </c:pt>
                <c:pt idx="317">
                  <c:v>35947</c:v>
                </c:pt>
                <c:pt idx="318">
                  <c:v>35977</c:v>
                </c:pt>
                <c:pt idx="319">
                  <c:v>36008</c:v>
                </c:pt>
                <c:pt idx="320">
                  <c:v>36039</c:v>
                </c:pt>
                <c:pt idx="321">
                  <c:v>36069</c:v>
                </c:pt>
                <c:pt idx="322">
                  <c:v>36100</c:v>
                </c:pt>
                <c:pt idx="323">
                  <c:v>36130</c:v>
                </c:pt>
                <c:pt idx="324">
                  <c:v>36161</c:v>
                </c:pt>
                <c:pt idx="325">
                  <c:v>36192</c:v>
                </c:pt>
                <c:pt idx="326">
                  <c:v>36220</c:v>
                </c:pt>
                <c:pt idx="327">
                  <c:v>36251</c:v>
                </c:pt>
                <c:pt idx="328">
                  <c:v>36281</c:v>
                </c:pt>
                <c:pt idx="329">
                  <c:v>36312</c:v>
                </c:pt>
                <c:pt idx="330">
                  <c:v>36342</c:v>
                </c:pt>
                <c:pt idx="331">
                  <c:v>36373</c:v>
                </c:pt>
                <c:pt idx="332">
                  <c:v>36404</c:v>
                </c:pt>
                <c:pt idx="333">
                  <c:v>36434</c:v>
                </c:pt>
                <c:pt idx="334">
                  <c:v>36465</c:v>
                </c:pt>
                <c:pt idx="335">
                  <c:v>36495</c:v>
                </c:pt>
                <c:pt idx="336">
                  <c:v>36526</c:v>
                </c:pt>
                <c:pt idx="337">
                  <c:v>36557</c:v>
                </c:pt>
                <c:pt idx="338">
                  <c:v>36586</c:v>
                </c:pt>
                <c:pt idx="339">
                  <c:v>36617</c:v>
                </c:pt>
                <c:pt idx="340">
                  <c:v>36647</c:v>
                </c:pt>
                <c:pt idx="341">
                  <c:v>36678</c:v>
                </c:pt>
                <c:pt idx="342">
                  <c:v>36708</c:v>
                </c:pt>
                <c:pt idx="343">
                  <c:v>36739</c:v>
                </c:pt>
                <c:pt idx="344">
                  <c:v>36770</c:v>
                </c:pt>
                <c:pt idx="345">
                  <c:v>36800</c:v>
                </c:pt>
                <c:pt idx="346">
                  <c:v>36831</c:v>
                </c:pt>
                <c:pt idx="347">
                  <c:v>36861</c:v>
                </c:pt>
                <c:pt idx="348">
                  <c:v>36892</c:v>
                </c:pt>
                <c:pt idx="349">
                  <c:v>36923</c:v>
                </c:pt>
                <c:pt idx="350">
                  <c:v>36951</c:v>
                </c:pt>
                <c:pt idx="351">
                  <c:v>36982</c:v>
                </c:pt>
                <c:pt idx="352">
                  <c:v>37012</c:v>
                </c:pt>
                <c:pt idx="353">
                  <c:v>37043</c:v>
                </c:pt>
                <c:pt idx="354">
                  <c:v>37073</c:v>
                </c:pt>
                <c:pt idx="355">
                  <c:v>37104</c:v>
                </c:pt>
                <c:pt idx="356">
                  <c:v>37135</c:v>
                </c:pt>
                <c:pt idx="357">
                  <c:v>37165</c:v>
                </c:pt>
                <c:pt idx="358">
                  <c:v>37196</c:v>
                </c:pt>
                <c:pt idx="359">
                  <c:v>37226</c:v>
                </c:pt>
                <c:pt idx="360">
                  <c:v>37257</c:v>
                </c:pt>
                <c:pt idx="361">
                  <c:v>37288</c:v>
                </c:pt>
                <c:pt idx="362">
                  <c:v>37316</c:v>
                </c:pt>
                <c:pt idx="363">
                  <c:v>37347</c:v>
                </c:pt>
                <c:pt idx="364">
                  <c:v>37377</c:v>
                </c:pt>
                <c:pt idx="365">
                  <c:v>37408</c:v>
                </c:pt>
                <c:pt idx="366">
                  <c:v>37438</c:v>
                </c:pt>
                <c:pt idx="367">
                  <c:v>37469</c:v>
                </c:pt>
                <c:pt idx="368">
                  <c:v>37500</c:v>
                </c:pt>
                <c:pt idx="369">
                  <c:v>37530</c:v>
                </c:pt>
                <c:pt idx="370">
                  <c:v>37561</c:v>
                </c:pt>
                <c:pt idx="371">
                  <c:v>37591</c:v>
                </c:pt>
                <c:pt idx="372">
                  <c:v>37622</c:v>
                </c:pt>
                <c:pt idx="373">
                  <c:v>37653</c:v>
                </c:pt>
                <c:pt idx="374">
                  <c:v>37681</c:v>
                </c:pt>
                <c:pt idx="375">
                  <c:v>37712</c:v>
                </c:pt>
                <c:pt idx="376">
                  <c:v>37742</c:v>
                </c:pt>
                <c:pt idx="377">
                  <c:v>37773</c:v>
                </c:pt>
                <c:pt idx="378">
                  <c:v>37803</c:v>
                </c:pt>
                <c:pt idx="379">
                  <c:v>37834</c:v>
                </c:pt>
                <c:pt idx="380">
                  <c:v>37865</c:v>
                </c:pt>
                <c:pt idx="381">
                  <c:v>37895</c:v>
                </c:pt>
                <c:pt idx="382">
                  <c:v>37926</c:v>
                </c:pt>
                <c:pt idx="383">
                  <c:v>37956</c:v>
                </c:pt>
                <c:pt idx="384">
                  <c:v>37987</c:v>
                </c:pt>
                <c:pt idx="385">
                  <c:v>38018</c:v>
                </c:pt>
                <c:pt idx="386">
                  <c:v>38047</c:v>
                </c:pt>
                <c:pt idx="387">
                  <c:v>38078</c:v>
                </c:pt>
                <c:pt idx="388">
                  <c:v>38108</c:v>
                </c:pt>
                <c:pt idx="389">
                  <c:v>38139</c:v>
                </c:pt>
                <c:pt idx="390">
                  <c:v>38169</c:v>
                </c:pt>
                <c:pt idx="391">
                  <c:v>38200</c:v>
                </c:pt>
                <c:pt idx="392">
                  <c:v>38231</c:v>
                </c:pt>
                <c:pt idx="393">
                  <c:v>38261</c:v>
                </c:pt>
                <c:pt idx="394">
                  <c:v>38292</c:v>
                </c:pt>
                <c:pt idx="395">
                  <c:v>38322</c:v>
                </c:pt>
                <c:pt idx="396">
                  <c:v>38353</c:v>
                </c:pt>
                <c:pt idx="397">
                  <c:v>38384</c:v>
                </c:pt>
                <c:pt idx="398">
                  <c:v>38412</c:v>
                </c:pt>
                <c:pt idx="399">
                  <c:v>38443</c:v>
                </c:pt>
                <c:pt idx="400">
                  <c:v>38473</c:v>
                </c:pt>
                <c:pt idx="401">
                  <c:v>38504</c:v>
                </c:pt>
                <c:pt idx="402">
                  <c:v>38534</c:v>
                </c:pt>
                <c:pt idx="403">
                  <c:v>38565</c:v>
                </c:pt>
                <c:pt idx="404">
                  <c:v>38596</c:v>
                </c:pt>
                <c:pt idx="405">
                  <c:v>38626</c:v>
                </c:pt>
                <c:pt idx="406">
                  <c:v>38657</c:v>
                </c:pt>
                <c:pt idx="407">
                  <c:v>38687</c:v>
                </c:pt>
                <c:pt idx="408">
                  <c:v>38718</c:v>
                </c:pt>
                <c:pt idx="409">
                  <c:v>38749</c:v>
                </c:pt>
                <c:pt idx="410">
                  <c:v>38777</c:v>
                </c:pt>
                <c:pt idx="411">
                  <c:v>38808</c:v>
                </c:pt>
                <c:pt idx="412">
                  <c:v>38838</c:v>
                </c:pt>
                <c:pt idx="413">
                  <c:v>38869</c:v>
                </c:pt>
                <c:pt idx="414">
                  <c:v>38899</c:v>
                </c:pt>
                <c:pt idx="415">
                  <c:v>38930</c:v>
                </c:pt>
                <c:pt idx="416">
                  <c:v>38961</c:v>
                </c:pt>
                <c:pt idx="417">
                  <c:v>38991</c:v>
                </c:pt>
                <c:pt idx="418">
                  <c:v>39022</c:v>
                </c:pt>
                <c:pt idx="419">
                  <c:v>39052</c:v>
                </c:pt>
                <c:pt idx="420">
                  <c:v>39083</c:v>
                </c:pt>
                <c:pt idx="421">
                  <c:v>39114</c:v>
                </c:pt>
                <c:pt idx="422">
                  <c:v>39142</c:v>
                </c:pt>
                <c:pt idx="423">
                  <c:v>39173</c:v>
                </c:pt>
                <c:pt idx="424">
                  <c:v>39203</c:v>
                </c:pt>
                <c:pt idx="425">
                  <c:v>39234</c:v>
                </c:pt>
                <c:pt idx="426">
                  <c:v>39264</c:v>
                </c:pt>
                <c:pt idx="427">
                  <c:v>39295</c:v>
                </c:pt>
                <c:pt idx="428">
                  <c:v>39326</c:v>
                </c:pt>
                <c:pt idx="429">
                  <c:v>39356</c:v>
                </c:pt>
                <c:pt idx="430">
                  <c:v>39387</c:v>
                </c:pt>
                <c:pt idx="431">
                  <c:v>39417</c:v>
                </c:pt>
                <c:pt idx="432">
                  <c:v>39448</c:v>
                </c:pt>
                <c:pt idx="433">
                  <c:v>39479</c:v>
                </c:pt>
                <c:pt idx="434">
                  <c:v>39508</c:v>
                </c:pt>
                <c:pt idx="435">
                  <c:v>39539</c:v>
                </c:pt>
                <c:pt idx="436">
                  <c:v>39569</c:v>
                </c:pt>
                <c:pt idx="437">
                  <c:v>39600</c:v>
                </c:pt>
                <c:pt idx="438">
                  <c:v>39630</c:v>
                </c:pt>
                <c:pt idx="439">
                  <c:v>39661</c:v>
                </c:pt>
                <c:pt idx="440">
                  <c:v>39692</c:v>
                </c:pt>
                <c:pt idx="441">
                  <c:v>39722</c:v>
                </c:pt>
                <c:pt idx="442">
                  <c:v>39753</c:v>
                </c:pt>
                <c:pt idx="443">
                  <c:v>39783</c:v>
                </c:pt>
                <c:pt idx="444">
                  <c:v>39814</c:v>
                </c:pt>
                <c:pt idx="445">
                  <c:v>39845</c:v>
                </c:pt>
                <c:pt idx="446">
                  <c:v>39873</c:v>
                </c:pt>
                <c:pt idx="447">
                  <c:v>39904</c:v>
                </c:pt>
                <c:pt idx="448">
                  <c:v>39934</c:v>
                </c:pt>
                <c:pt idx="449">
                  <c:v>39965</c:v>
                </c:pt>
                <c:pt idx="450">
                  <c:v>39995</c:v>
                </c:pt>
                <c:pt idx="451">
                  <c:v>40026</c:v>
                </c:pt>
                <c:pt idx="452">
                  <c:v>40057</c:v>
                </c:pt>
                <c:pt idx="453">
                  <c:v>40087</c:v>
                </c:pt>
                <c:pt idx="454">
                  <c:v>40118</c:v>
                </c:pt>
                <c:pt idx="455">
                  <c:v>40148</c:v>
                </c:pt>
                <c:pt idx="456">
                  <c:v>40179</c:v>
                </c:pt>
                <c:pt idx="457">
                  <c:v>40210</c:v>
                </c:pt>
                <c:pt idx="458">
                  <c:v>40238</c:v>
                </c:pt>
                <c:pt idx="459">
                  <c:v>40269</c:v>
                </c:pt>
                <c:pt idx="460">
                  <c:v>40299</c:v>
                </c:pt>
                <c:pt idx="461">
                  <c:v>40330</c:v>
                </c:pt>
                <c:pt idx="462">
                  <c:v>40360</c:v>
                </c:pt>
                <c:pt idx="463">
                  <c:v>40391</c:v>
                </c:pt>
              </c:numCache>
            </c:numRef>
          </c:cat>
          <c:val>
            <c:numRef>
              <c:f>Monthly!$H$291:$H$765</c:f>
              <c:numCache>
                <c:formatCode>0</c:formatCode>
                <c:ptCount val="475"/>
                <c:pt idx="0">
                  <c:v>261</c:v>
                </c:pt>
                <c:pt idx="1">
                  <c:v>175</c:v>
                </c:pt>
                <c:pt idx="2">
                  <c:v>262</c:v>
                </c:pt>
                <c:pt idx="3">
                  <c:v>189</c:v>
                </c:pt>
                <c:pt idx="4">
                  <c:v>246</c:v>
                </c:pt>
                <c:pt idx="5">
                  <c:v>304</c:v>
                </c:pt>
                <c:pt idx="6">
                  <c:v>-128</c:v>
                </c:pt>
                <c:pt idx="7">
                  <c:v>380</c:v>
                </c:pt>
                <c:pt idx="8">
                  <c:v>86</c:v>
                </c:pt>
                <c:pt idx="9">
                  <c:v>373</c:v>
                </c:pt>
                <c:pt idx="10">
                  <c:v>256</c:v>
                </c:pt>
                <c:pt idx="11">
                  <c:v>264</c:v>
                </c:pt>
                <c:pt idx="12">
                  <c:v>344</c:v>
                </c:pt>
                <c:pt idx="13">
                  <c:v>376</c:v>
                </c:pt>
                <c:pt idx="14">
                  <c:v>235</c:v>
                </c:pt>
                <c:pt idx="15">
                  <c:v>138</c:v>
                </c:pt>
                <c:pt idx="16">
                  <c:v>150</c:v>
                </c:pt>
                <c:pt idx="17">
                  <c:v>185</c:v>
                </c:pt>
                <c:pt idx="18">
                  <c:v>32</c:v>
                </c:pt>
                <c:pt idx="19">
                  <c:v>216</c:v>
                </c:pt>
                <c:pt idx="20">
                  <c:v>127</c:v>
                </c:pt>
                <c:pt idx="21">
                  <c:v>239</c:v>
                </c:pt>
                <c:pt idx="22">
                  <c:v>246</c:v>
                </c:pt>
                <c:pt idx="23">
                  <c:v>91</c:v>
                </c:pt>
                <c:pt idx="24">
                  <c:v>49</c:v>
                </c:pt>
                <c:pt idx="25">
                  <c:v>104</c:v>
                </c:pt>
                <c:pt idx="26">
                  <c:v>25</c:v>
                </c:pt>
                <c:pt idx="27">
                  <c:v>50</c:v>
                </c:pt>
                <c:pt idx="28">
                  <c:v>133</c:v>
                </c:pt>
                <c:pt idx="29">
                  <c:v>37</c:v>
                </c:pt>
                <c:pt idx="30">
                  <c:v>-17</c:v>
                </c:pt>
                <c:pt idx="31">
                  <c:v>-55</c:v>
                </c:pt>
                <c:pt idx="32">
                  <c:v>-99</c:v>
                </c:pt>
                <c:pt idx="33">
                  <c:v>-49</c:v>
                </c:pt>
                <c:pt idx="34">
                  <c:v>-416</c:v>
                </c:pt>
                <c:pt idx="35">
                  <c:v>-629</c:v>
                </c:pt>
                <c:pt idx="36">
                  <c:v>-425</c:v>
                </c:pt>
                <c:pt idx="37">
                  <c:v>-501</c:v>
                </c:pt>
                <c:pt idx="38">
                  <c:v>-277</c:v>
                </c:pt>
                <c:pt idx="39">
                  <c:v>-227</c:v>
                </c:pt>
                <c:pt idx="40">
                  <c:v>128</c:v>
                </c:pt>
                <c:pt idx="41">
                  <c:v>-61</c:v>
                </c:pt>
                <c:pt idx="42">
                  <c:v>172</c:v>
                </c:pt>
                <c:pt idx="43">
                  <c:v>377</c:v>
                </c:pt>
                <c:pt idx="44">
                  <c:v>124</c:v>
                </c:pt>
                <c:pt idx="45">
                  <c:v>227</c:v>
                </c:pt>
                <c:pt idx="46">
                  <c:v>141</c:v>
                </c:pt>
                <c:pt idx="47">
                  <c:v>295</c:v>
                </c:pt>
                <c:pt idx="48">
                  <c:v>466</c:v>
                </c:pt>
                <c:pt idx="49">
                  <c:v>299</c:v>
                </c:pt>
                <c:pt idx="50">
                  <c:v>226</c:v>
                </c:pt>
                <c:pt idx="51">
                  <c:v>246</c:v>
                </c:pt>
                <c:pt idx="52">
                  <c:v>32</c:v>
                </c:pt>
                <c:pt idx="53">
                  <c:v>73</c:v>
                </c:pt>
                <c:pt idx="54">
                  <c:v>140</c:v>
                </c:pt>
                <c:pt idx="55">
                  <c:v>144</c:v>
                </c:pt>
                <c:pt idx="56">
                  <c:v>224</c:v>
                </c:pt>
                <c:pt idx="57">
                  <c:v>-44</c:v>
                </c:pt>
                <c:pt idx="58">
                  <c:v>287</c:v>
                </c:pt>
                <c:pt idx="59">
                  <c:v>209</c:v>
                </c:pt>
                <c:pt idx="60">
                  <c:v>263</c:v>
                </c:pt>
                <c:pt idx="61">
                  <c:v>295</c:v>
                </c:pt>
                <c:pt idx="62">
                  <c:v>410</c:v>
                </c:pt>
                <c:pt idx="63">
                  <c:v>314</c:v>
                </c:pt>
                <c:pt idx="64">
                  <c:v>302</c:v>
                </c:pt>
                <c:pt idx="65">
                  <c:v>324</c:v>
                </c:pt>
                <c:pt idx="66">
                  <c:v>256</c:v>
                </c:pt>
                <c:pt idx="67">
                  <c:v>209</c:v>
                </c:pt>
                <c:pt idx="68">
                  <c:v>383</c:v>
                </c:pt>
                <c:pt idx="69">
                  <c:v>202</c:v>
                </c:pt>
                <c:pt idx="70">
                  <c:v>327</c:v>
                </c:pt>
                <c:pt idx="71">
                  <c:v>212</c:v>
                </c:pt>
                <c:pt idx="72">
                  <c:v>114</c:v>
                </c:pt>
                <c:pt idx="73">
                  <c:v>293</c:v>
                </c:pt>
                <c:pt idx="74">
                  <c:v>453</c:v>
                </c:pt>
                <c:pt idx="75">
                  <c:v>636</c:v>
                </c:pt>
                <c:pt idx="76">
                  <c:v>309</c:v>
                </c:pt>
                <c:pt idx="77">
                  <c:v>424</c:v>
                </c:pt>
                <c:pt idx="78">
                  <c:v>205</c:v>
                </c:pt>
                <c:pt idx="79">
                  <c:v>286</c:v>
                </c:pt>
                <c:pt idx="80">
                  <c:v>209</c:v>
                </c:pt>
                <c:pt idx="81">
                  <c:v>297</c:v>
                </c:pt>
                <c:pt idx="82">
                  <c:v>401</c:v>
                </c:pt>
                <c:pt idx="83">
                  <c:v>266</c:v>
                </c:pt>
                <c:pt idx="84">
                  <c:v>111</c:v>
                </c:pt>
                <c:pt idx="85">
                  <c:v>233</c:v>
                </c:pt>
                <c:pt idx="86">
                  <c:v>417</c:v>
                </c:pt>
                <c:pt idx="87">
                  <c:v>-83</c:v>
                </c:pt>
                <c:pt idx="88">
                  <c:v>359</c:v>
                </c:pt>
                <c:pt idx="89">
                  <c:v>263</c:v>
                </c:pt>
                <c:pt idx="90">
                  <c:v>1</c:v>
                </c:pt>
                <c:pt idx="91">
                  <c:v>3</c:v>
                </c:pt>
                <c:pt idx="92">
                  <c:v>128</c:v>
                </c:pt>
                <c:pt idx="93">
                  <c:v>149</c:v>
                </c:pt>
                <c:pt idx="94">
                  <c:v>57</c:v>
                </c:pt>
                <c:pt idx="95">
                  <c:v>88</c:v>
                </c:pt>
                <c:pt idx="96">
                  <c:v>110</c:v>
                </c:pt>
                <c:pt idx="97">
                  <c:v>54</c:v>
                </c:pt>
                <c:pt idx="98">
                  <c:v>42</c:v>
                </c:pt>
                <c:pt idx="99">
                  <c:v>-432</c:v>
                </c:pt>
                <c:pt idx="100">
                  <c:v>-302</c:v>
                </c:pt>
                <c:pt idx="101">
                  <c:v>-307</c:v>
                </c:pt>
                <c:pt idx="102">
                  <c:v>-240</c:v>
                </c:pt>
                <c:pt idx="103">
                  <c:v>268</c:v>
                </c:pt>
                <c:pt idx="104">
                  <c:v>193</c:v>
                </c:pt>
                <c:pt idx="105">
                  <c:v>224</c:v>
                </c:pt>
                <c:pt idx="106">
                  <c:v>251</c:v>
                </c:pt>
                <c:pt idx="107">
                  <c:v>213</c:v>
                </c:pt>
                <c:pt idx="108">
                  <c:v>108</c:v>
                </c:pt>
                <c:pt idx="109">
                  <c:v>81</c:v>
                </c:pt>
                <c:pt idx="110">
                  <c:v>158</c:v>
                </c:pt>
                <c:pt idx="111">
                  <c:v>106</c:v>
                </c:pt>
                <c:pt idx="112">
                  <c:v>72</c:v>
                </c:pt>
                <c:pt idx="113">
                  <c:v>235</c:v>
                </c:pt>
                <c:pt idx="114">
                  <c:v>96</c:v>
                </c:pt>
                <c:pt idx="115">
                  <c:v>29</c:v>
                </c:pt>
                <c:pt idx="116">
                  <c:v>-8</c:v>
                </c:pt>
                <c:pt idx="117">
                  <c:v>-138</c:v>
                </c:pt>
                <c:pt idx="118">
                  <c:v>-218</c:v>
                </c:pt>
                <c:pt idx="119">
                  <c:v>-273</c:v>
                </c:pt>
                <c:pt idx="120">
                  <c:v>-295</c:v>
                </c:pt>
                <c:pt idx="121">
                  <c:v>24</c:v>
                </c:pt>
                <c:pt idx="122">
                  <c:v>-142</c:v>
                </c:pt>
                <c:pt idx="123">
                  <c:v>-267</c:v>
                </c:pt>
                <c:pt idx="124">
                  <c:v>-38</c:v>
                </c:pt>
                <c:pt idx="125">
                  <c:v>-256</c:v>
                </c:pt>
                <c:pt idx="126">
                  <c:v>-217</c:v>
                </c:pt>
                <c:pt idx="127">
                  <c:v>-198</c:v>
                </c:pt>
                <c:pt idx="128">
                  <c:v>-174</c:v>
                </c:pt>
                <c:pt idx="129">
                  <c:v>-310</c:v>
                </c:pt>
                <c:pt idx="130">
                  <c:v>-145</c:v>
                </c:pt>
                <c:pt idx="131">
                  <c:v>-18</c:v>
                </c:pt>
                <c:pt idx="132">
                  <c:v>183</c:v>
                </c:pt>
                <c:pt idx="133">
                  <c:v>-59</c:v>
                </c:pt>
                <c:pt idx="134">
                  <c:v>172</c:v>
                </c:pt>
                <c:pt idx="135">
                  <c:v>291</c:v>
                </c:pt>
                <c:pt idx="136">
                  <c:v>262</c:v>
                </c:pt>
                <c:pt idx="137">
                  <c:v>363</c:v>
                </c:pt>
                <c:pt idx="138">
                  <c:v>427</c:v>
                </c:pt>
                <c:pt idx="139">
                  <c:v>-313</c:v>
                </c:pt>
                <c:pt idx="140">
                  <c:v>1088</c:v>
                </c:pt>
                <c:pt idx="141">
                  <c:v>327</c:v>
                </c:pt>
                <c:pt idx="142">
                  <c:v>341</c:v>
                </c:pt>
                <c:pt idx="143">
                  <c:v>345</c:v>
                </c:pt>
                <c:pt idx="144">
                  <c:v>445</c:v>
                </c:pt>
                <c:pt idx="145">
                  <c:v>464</c:v>
                </c:pt>
                <c:pt idx="146">
                  <c:v>270</c:v>
                </c:pt>
                <c:pt idx="147">
                  <c:v>318</c:v>
                </c:pt>
                <c:pt idx="148">
                  <c:v>280</c:v>
                </c:pt>
                <c:pt idx="149">
                  <c:v>355</c:v>
                </c:pt>
                <c:pt idx="150">
                  <c:v>267</c:v>
                </c:pt>
                <c:pt idx="151">
                  <c:v>189</c:v>
                </c:pt>
                <c:pt idx="152">
                  <c:v>280</c:v>
                </c:pt>
                <c:pt idx="153">
                  <c:v>267</c:v>
                </c:pt>
                <c:pt idx="154">
                  <c:v>312</c:v>
                </c:pt>
                <c:pt idx="155">
                  <c:v>156</c:v>
                </c:pt>
                <c:pt idx="156">
                  <c:v>212</c:v>
                </c:pt>
                <c:pt idx="157">
                  <c:v>111</c:v>
                </c:pt>
                <c:pt idx="158">
                  <c:v>300</c:v>
                </c:pt>
                <c:pt idx="159">
                  <c:v>160</c:v>
                </c:pt>
                <c:pt idx="160">
                  <c:v>230</c:v>
                </c:pt>
                <c:pt idx="161">
                  <c:v>121</c:v>
                </c:pt>
                <c:pt idx="162">
                  <c:v>67</c:v>
                </c:pt>
                <c:pt idx="163">
                  <c:v>194</c:v>
                </c:pt>
                <c:pt idx="164">
                  <c:v>185</c:v>
                </c:pt>
                <c:pt idx="165">
                  <c:v>171</c:v>
                </c:pt>
                <c:pt idx="166">
                  <c:v>189</c:v>
                </c:pt>
                <c:pt idx="167">
                  <c:v>148</c:v>
                </c:pt>
                <c:pt idx="168">
                  <c:v>102</c:v>
                </c:pt>
                <c:pt idx="169">
                  <c:v>63</c:v>
                </c:pt>
                <c:pt idx="170">
                  <c:v>97</c:v>
                </c:pt>
                <c:pt idx="171">
                  <c:v>178</c:v>
                </c:pt>
                <c:pt idx="172">
                  <c:v>100</c:v>
                </c:pt>
                <c:pt idx="173">
                  <c:v>-82</c:v>
                </c:pt>
                <c:pt idx="174">
                  <c:v>318</c:v>
                </c:pt>
                <c:pt idx="175">
                  <c:v>92</c:v>
                </c:pt>
                <c:pt idx="176">
                  <c:v>236</c:v>
                </c:pt>
                <c:pt idx="177">
                  <c:v>128</c:v>
                </c:pt>
                <c:pt idx="178">
                  <c:v>150</c:v>
                </c:pt>
                <c:pt idx="179">
                  <c:v>188</c:v>
                </c:pt>
                <c:pt idx="180">
                  <c:v>147</c:v>
                </c:pt>
                <c:pt idx="181">
                  <c:v>241</c:v>
                </c:pt>
                <c:pt idx="182">
                  <c:v>221</c:v>
                </c:pt>
                <c:pt idx="183">
                  <c:v>293</c:v>
                </c:pt>
                <c:pt idx="184">
                  <c:v>224</c:v>
                </c:pt>
                <c:pt idx="185">
                  <c:v>159</c:v>
                </c:pt>
                <c:pt idx="186">
                  <c:v>310</c:v>
                </c:pt>
                <c:pt idx="187">
                  <c:v>158</c:v>
                </c:pt>
                <c:pt idx="188">
                  <c:v>266</c:v>
                </c:pt>
                <c:pt idx="189">
                  <c:v>358</c:v>
                </c:pt>
                <c:pt idx="190">
                  <c:v>201</c:v>
                </c:pt>
                <c:pt idx="191">
                  <c:v>246</c:v>
                </c:pt>
                <c:pt idx="192">
                  <c:v>76</c:v>
                </c:pt>
                <c:pt idx="193">
                  <c:v>428</c:v>
                </c:pt>
                <c:pt idx="194">
                  <c:v>218</c:v>
                </c:pt>
                <c:pt idx="195">
                  <c:v>240</c:v>
                </c:pt>
                <c:pt idx="196">
                  <c:v>198</c:v>
                </c:pt>
                <c:pt idx="197">
                  <c:v>329</c:v>
                </c:pt>
                <c:pt idx="198">
                  <c:v>244</c:v>
                </c:pt>
                <c:pt idx="199">
                  <c:v>71</c:v>
                </c:pt>
                <c:pt idx="200">
                  <c:v>250</c:v>
                </c:pt>
                <c:pt idx="201">
                  <c:v>232</c:v>
                </c:pt>
                <c:pt idx="202">
                  <c:v>263</c:v>
                </c:pt>
                <c:pt idx="203">
                  <c:v>299</c:v>
                </c:pt>
                <c:pt idx="204">
                  <c:v>224</c:v>
                </c:pt>
                <c:pt idx="205">
                  <c:v>220</c:v>
                </c:pt>
                <c:pt idx="206">
                  <c:v>182</c:v>
                </c:pt>
                <c:pt idx="207">
                  <c:v>155</c:v>
                </c:pt>
                <c:pt idx="208">
                  <c:v>82</c:v>
                </c:pt>
                <c:pt idx="209">
                  <c:v>81</c:v>
                </c:pt>
                <c:pt idx="210">
                  <c:v>46</c:v>
                </c:pt>
                <c:pt idx="211">
                  <c:v>-37</c:v>
                </c:pt>
                <c:pt idx="212">
                  <c:v>211</c:v>
                </c:pt>
                <c:pt idx="213">
                  <c:v>105</c:v>
                </c:pt>
                <c:pt idx="214">
                  <c:v>253</c:v>
                </c:pt>
                <c:pt idx="215">
                  <c:v>77</c:v>
                </c:pt>
                <c:pt idx="216">
                  <c:v>266</c:v>
                </c:pt>
                <c:pt idx="217">
                  <c:v>219</c:v>
                </c:pt>
                <c:pt idx="218">
                  <c:v>98</c:v>
                </c:pt>
                <c:pt idx="219">
                  <c:v>-43</c:v>
                </c:pt>
                <c:pt idx="220">
                  <c:v>-73</c:v>
                </c:pt>
                <c:pt idx="221">
                  <c:v>60</c:v>
                </c:pt>
                <c:pt idx="222">
                  <c:v>-46</c:v>
                </c:pt>
                <c:pt idx="223">
                  <c:v>-105</c:v>
                </c:pt>
                <c:pt idx="224">
                  <c:v>-62</c:v>
                </c:pt>
                <c:pt idx="225">
                  <c:v>-167</c:v>
                </c:pt>
                <c:pt idx="226">
                  <c:v>-151</c:v>
                </c:pt>
                <c:pt idx="227">
                  <c:v>-78</c:v>
                </c:pt>
                <c:pt idx="228">
                  <c:v>-125</c:v>
                </c:pt>
                <c:pt idx="229">
                  <c:v>-314</c:v>
                </c:pt>
                <c:pt idx="230">
                  <c:v>-166</c:v>
                </c:pt>
                <c:pt idx="231">
                  <c:v>-208</c:v>
                </c:pt>
                <c:pt idx="232">
                  <c:v>-141</c:v>
                </c:pt>
                <c:pt idx="233">
                  <c:v>24</c:v>
                </c:pt>
                <c:pt idx="234">
                  <c:v>-84</c:v>
                </c:pt>
                <c:pt idx="235">
                  <c:v>46</c:v>
                </c:pt>
                <c:pt idx="236">
                  <c:v>59</c:v>
                </c:pt>
                <c:pt idx="237">
                  <c:v>-38</c:v>
                </c:pt>
                <c:pt idx="238">
                  <c:v>-92</c:v>
                </c:pt>
                <c:pt idx="239">
                  <c:v>9</c:v>
                </c:pt>
                <c:pt idx="240">
                  <c:v>2</c:v>
                </c:pt>
                <c:pt idx="241">
                  <c:v>-67</c:v>
                </c:pt>
                <c:pt idx="242">
                  <c:v>24</c:v>
                </c:pt>
                <c:pt idx="243">
                  <c:v>134</c:v>
                </c:pt>
                <c:pt idx="244">
                  <c:v>112</c:v>
                </c:pt>
                <c:pt idx="245">
                  <c:v>51</c:v>
                </c:pt>
                <c:pt idx="246">
                  <c:v>16</c:v>
                </c:pt>
                <c:pt idx="247">
                  <c:v>75</c:v>
                </c:pt>
                <c:pt idx="248">
                  <c:v>89</c:v>
                </c:pt>
                <c:pt idx="249">
                  <c:v>178</c:v>
                </c:pt>
                <c:pt idx="250">
                  <c:v>127</c:v>
                </c:pt>
                <c:pt idx="251">
                  <c:v>174</c:v>
                </c:pt>
                <c:pt idx="252">
                  <c:v>287</c:v>
                </c:pt>
                <c:pt idx="253">
                  <c:v>241</c:v>
                </c:pt>
                <c:pt idx="254">
                  <c:v>-56</c:v>
                </c:pt>
                <c:pt idx="255">
                  <c:v>278</c:v>
                </c:pt>
                <c:pt idx="256">
                  <c:v>252</c:v>
                </c:pt>
                <c:pt idx="257">
                  <c:v>155</c:v>
                </c:pt>
                <c:pt idx="258">
                  <c:v>204</c:v>
                </c:pt>
                <c:pt idx="259">
                  <c:v>193</c:v>
                </c:pt>
                <c:pt idx="260">
                  <c:v>228</c:v>
                </c:pt>
                <c:pt idx="261">
                  <c:v>276</c:v>
                </c:pt>
                <c:pt idx="262">
                  <c:v>235</c:v>
                </c:pt>
                <c:pt idx="263">
                  <c:v>267</c:v>
                </c:pt>
                <c:pt idx="264">
                  <c:v>230</c:v>
                </c:pt>
                <c:pt idx="265">
                  <c:v>198</c:v>
                </c:pt>
                <c:pt idx="266">
                  <c:v>422</c:v>
                </c:pt>
                <c:pt idx="267">
                  <c:v>320</c:v>
                </c:pt>
                <c:pt idx="268">
                  <c:v>290</c:v>
                </c:pt>
                <c:pt idx="269">
                  <c:v>305</c:v>
                </c:pt>
                <c:pt idx="270">
                  <c:v>336</c:v>
                </c:pt>
                <c:pt idx="271">
                  <c:v>295</c:v>
                </c:pt>
                <c:pt idx="272">
                  <c:v>323</c:v>
                </c:pt>
                <c:pt idx="273">
                  <c:v>200</c:v>
                </c:pt>
                <c:pt idx="274">
                  <c:v>400</c:v>
                </c:pt>
                <c:pt idx="275">
                  <c:v>253</c:v>
                </c:pt>
                <c:pt idx="276">
                  <c:v>312</c:v>
                </c:pt>
                <c:pt idx="277">
                  <c:v>199</c:v>
                </c:pt>
                <c:pt idx="278">
                  <c:v>202</c:v>
                </c:pt>
                <c:pt idx="279">
                  <c:v>155</c:v>
                </c:pt>
                <c:pt idx="280">
                  <c:v>0</c:v>
                </c:pt>
                <c:pt idx="281">
                  <c:v>204</c:v>
                </c:pt>
                <c:pt idx="282">
                  <c:v>87</c:v>
                </c:pt>
                <c:pt idx="283">
                  <c:v>279</c:v>
                </c:pt>
                <c:pt idx="284">
                  <c:v>244</c:v>
                </c:pt>
                <c:pt idx="285">
                  <c:v>113</c:v>
                </c:pt>
                <c:pt idx="286">
                  <c:v>149</c:v>
                </c:pt>
                <c:pt idx="287">
                  <c:v>128</c:v>
                </c:pt>
                <c:pt idx="288">
                  <c:v>-3</c:v>
                </c:pt>
                <c:pt idx="289">
                  <c:v>399</c:v>
                </c:pt>
                <c:pt idx="290">
                  <c:v>216</c:v>
                </c:pt>
                <c:pt idx="291">
                  <c:v>178</c:v>
                </c:pt>
                <c:pt idx="292">
                  <c:v>309</c:v>
                </c:pt>
                <c:pt idx="293">
                  <c:v>279</c:v>
                </c:pt>
                <c:pt idx="294">
                  <c:v>213</c:v>
                </c:pt>
                <c:pt idx="295">
                  <c:v>239</c:v>
                </c:pt>
                <c:pt idx="296">
                  <c:v>157</c:v>
                </c:pt>
                <c:pt idx="297">
                  <c:v>256</c:v>
                </c:pt>
                <c:pt idx="298">
                  <c:v>285</c:v>
                </c:pt>
                <c:pt idx="299">
                  <c:v>161</c:v>
                </c:pt>
                <c:pt idx="300">
                  <c:v>208</c:v>
                </c:pt>
                <c:pt idx="301">
                  <c:v>296</c:v>
                </c:pt>
                <c:pt idx="302">
                  <c:v>302</c:v>
                </c:pt>
                <c:pt idx="303">
                  <c:v>296</c:v>
                </c:pt>
                <c:pt idx="304">
                  <c:v>258</c:v>
                </c:pt>
                <c:pt idx="305">
                  <c:v>194</c:v>
                </c:pt>
                <c:pt idx="306">
                  <c:v>257</c:v>
                </c:pt>
                <c:pt idx="307">
                  <c:v>51</c:v>
                </c:pt>
                <c:pt idx="308">
                  <c:v>446</c:v>
                </c:pt>
                <c:pt idx="309">
                  <c:v>280</c:v>
                </c:pt>
                <c:pt idx="310">
                  <c:v>280</c:v>
                </c:pt>
                <c:pt idx="311">
                  <c:v>294</c:v>
                </c:pt>
                <c:pt idx="312">
                  <c:v>266</c:v>
                </c:pt>
                <c:pt idx="313">
                  <c:v>173</c:v>
                </c:pt>
                <c:pt idx="314">
                  <c:v>138</c:v>
                </c:pt>
                <c:pt idx="315">
                  <c:v>253</c:v>
                </c:pt>
                <c:pt idx="316">
                  <c:v>342</c:v>
                </c:pt>
                <c:pt idx="317">
                  <c:v>208</c:v>
                </c:pt>
                <c:pt idx="318">
                  <c:v>68</c:v>
                </c:pt>
                <c:pt idx="319">
                  <c:v>323</c:v>
                </c:pt>
                <c:pt idx="320">
                  <c:v>192</c:v>
                </c:pt>
                <c:pt idx="321">
                  <c:v>177</c:v>
                </c:pt>
                <c:pt idx="322">
                  <c:v>241</c:v>
                </c:pt>
                <c:pt idx="323">
                  <c:v>307</c:v>
                </c:pt>
                <c:pt idx="324">
                  <c:v>116</c:v>
                </c:pt>
                <c:pt idx="325">
                  <c:v>350</c:v>
                </c:pt>
                <c:pt idx="326">
                  <c:v>82</c:v>
                </c:pt>
                <c:pt idx="327">
                  <c:v>307</c:v>
                </c:pt>
                <c:pt idx="328">
                  <c:v>221</c:v>
                </c:pt>
                <c:pt idx="329">
                  <c:v>223</c:v>
                </c:pt>
                <c:pt idx="330">
                  <c:v>224</c:v>
                </c:pt>
                <c:pt idx="331">
                  <c:v>156</c:v>
                </c:pt>
                <c:pt idx="332">
                  <c:v>173</c:v>
                </c:pt>
                <c:pt idx="333">
                  <c:v>355</c:v>
                </c:pt>
                <c:pt idx="334">
                  <c:v>255</c:v>
                </c:pt>
                <c:pt idx="335">
                  <c:v>250</c:v>
                </c:pt>
                <c:pt idx="336">
                  <c:v>218</c:v>
                </c:pt>
                <c:pt idx="337">
                  <c:v>93</c:v>
                </c:pt>
                <c:pt idx="338">
                  <c:v>338</c:v>
                </c:pt>
                <c:pt idx="339">
                  <c:v>217</c:v>
                </c:pt>
                <c:pt idx="340">
                  <c:v>-120</c:v>
                </c:pt>
                <c:pt idx="341">
                  <c:v>214</c:v>
                </c:pt>
                <c:pt idx="342">
                  <c:v>183</c:v>
                </c:pt>
                <c:pt idx="343">
                  <c:v>33</c:v>
                </c:pt>
                <c:pt idx="344">
                  <c:v>224</c:v>
                </c:pt>
                <c:pt idx="345">
                  <c:v>-19</c:v>
                </c:pt>
                <c:pt idx="346">
                  <c:v>214</c:v>
                </c:pt>
                <c:pt idx="347">
                  <c:v>94</c:v>
                </c:pt>
                <c:pt idx="348">
                  <c:v>-47</c:v>
                </c:pt>
                <c:pt idx="349">
                  <c:v>-10</c:v>
                </c:pt>
                <c:pt idx="350">
                  <c:v>-69</c:v>
                </c:pt>
                <c:pt idx="351">
                  <c:v>-328</c:v>
                </c:pt>
                <c:pt idx="352">
                  <c:v>-81</c:v>
                </c:pt>
                <c:pt idx="353">
                  <c:v>-236</c:v>
                </c:pt>
                <c:pt idx="354">
                  <c:v>-173</c:v>
                </c:pt>
                <c:pt idx="355">
                  <c:v>-193</c:v>
                </c:pt>
                <c:pt idx="356">
                  <c:v>-268</c:v>
                </c:pt>
                <c:pt idx="357">
                  <c:v>-358</c:v>
                </c:pt>
                <c:pt idx="358">
                  <c:v>-343</c:v>
                </c:pt>
                <c:pt idx="359">
                  <c:v>-207</c:v>
                </c:pt>
                <c:pt idx="360">
                  <c:v>-154</c:v>
                </c:pt>
                <c:pt idx="361">
                  <c:v>-160</c:v>
                </c:pt>
                <c:pt idx="362">
                  <c:v>-65</c:v>
                </c:pt>
                <c:pt idx="363">
                  <c:v>-97</c:v>
                </c:pt>
                <c:pt idx="364">
                  <c:v>-78</c:v>
                </c:pt>
                <c:pt idx="365">
                  <c:v>10</c:v>
                </c:pt>
                <c:pt idx="366">
                  <c:v>-92</c:v>
                </c:pt>
                <c:pt idx="367">
                  <c:v>-61</c:v>
                </c:pt>
                <c:pt idx="368">
                  <c:v>-12</c:v>
                </c:pt>
                <c:pt idx="369">
                  <c:v>113</c:v>
                </c:pt>
                <c:pt idx="370">
                  <c:v>-14</c:v>
                </c:pt>
                <c:pt idx="371">
                  <c:v>-163</c:v>
                </c:pt>
                <c:pt idx="372">
                  <c:v>45</c:v>
                </c:pt>
                <c:pt idx="373">
                  <c:v>-156</c:v>
                </c:pt>
                <c:pt idx="374">
                  <c:v>-198</c:v>
                </c:pt>
                <c:pt idx="375">
                  <c:v>-34</c:v>
                </c:pt>
                <c:pt idx="376">
                  <c:v>22</c:v>
                </c:pt>
                <c:pt idx="377">
                  <c:v>-41</c:v>
                </c:pt>
                <c:pt idx="378">
                  <c:v>-2</c:v>
                </c:pt>
                <c:pt idx="379">
                  <c:v>35</c:v>
                </c:pt>
                <c:pt idx="380">
                  <c:v>155</c:v>
                </c:pt>
                <c:pt idx="381">
                  <c:v>149</c:v>
                </c:pt>
                <c:pt idx="382">
                  <c:v>41</c:v>
                </c:pt>
                <c:pt idx="383">
                  <c:v>113</c:v>
                </c:pt>
                <c:pt idx="384">
                  <c:v>158</c:v>
                </c:pt>
                <c:pt idx="385">
                  <c:v>31</c:v>
                </c:pt>
                <c:pt idx="386">
                  <c:v>300</c:v>
                </c:pt>
                <c:pt idx="387">
                  <c:v>224</c:v>
                </c:pt>
                <c:pt idx="388">
                  <c:v>310</c:v>
                </c:pt>
                <c:pt idx="389">
                  <c:v>94</c:v>
                </c:pt>
                <c:pt idx="390">
                  <c:v>42</c:v>
                </c:pt>
                <c:pt idx="391">
                  <c:v>101</c:v>
                </c:pt>
                <c:pt idx="392">
                  <c:v>151</c:v>
                </c:pt>
                <c:pt idx="393">
                  <c:v>330</c:v>
                </c:pt>
                <c:pt idx="394">
                  <c:v>28</c:v>
                </c:pt>
                <c:pt idx="395">
                  <c:v>131</c:v>
                </c:pt>
                <c:pt idx="396">
                  <c:v>94</c:v>
                </c:pt>
                <c:pt idx="397">
                  <c:v>231</c:v>
                </c:pt>
                <c:pt idx="398">
                  <c:v>146</c:v>
                </c:pt>
                <c:pt idx="399">
                  <c:v>346</c:v>
                </c:pt>
                <c:pt idx="400">
                  <c:v>142</c:v>
                </c:pt>
                <c:pt idx="401">
                  <c:v>264</c:v>
                </c:pt>
                <c:pt idx="402">
                  <c:v>275</c:v>
                </c:pt>
                <c:pt idx="403">
                  <c:v>189</c:v>
                </c:pt>
                <c:pt idx="404">
                  <c:v>81</c:v>
                </c:pt>
                <c:pt idx="405">
                  <c:v>100</c:v>
                </c:pt>
                <c:pt idx="406">
                  <c:v>304</c:v>
                </c:pt>
                <c:pt idx="407">
                  <c:v>138</c:v>
                </c:pt>
                <c:pt idx="408">
                  <c:v>298</c:v>
                </c:pt>
                <c:pt idx="409">
                  <c:v>299</c:v>
                </c:pt>
                <c:pt idx="410">
                  <c:v>272</c:v>
                </c:pt>
                <c:pt idx="411">
                  <c:v>153</c:v>
                </c:pt>
                <c:pt idx="412">
                  <c:v>32</c:v>
                </c:pt>
                <c:pt idx="413">
                  <c:v>77</c:v>
                </c:pt>
                <c:pt idx="414">
                  <c:v>158</c:v>
                </c:pt>
                <c:pt idx="415">
                  <c:v>121</c:v>
                </c:pt>
                <c:pt idx="416">
                  <c:v>57</c:v>
                </c:pt>
                <c:pt idx="417">
                  <c:v>27</c:v>
                </c:pt>
                <c:pt idx="418">
                  <c:v>188</c:v>
                </c:pt>
                <c:pt idx="419">
                  <c:v>169</c:v>
                </c:pt>
                <c:pt idx="420">
                  <c:v>186</c:v>
                </c:pt>
                <c:pt idx="421">
                  <c:v>79</c:v>
                </c:pt>
                <c:pt idx="422">
                  <c:v>213</c:v>
                </c:pt>
                <c:pt idx="423">
                  <c:v>65</c:v>
                </c:pt>
                <c:pt idx="424">
                  <c:v>127</c:v>
                </c:pt>
                <c:pt idx="425">
                  <c:v>42</c:v>
                </c:pt>
                <c:pt idx="426">
                  <c:v>15</c:v>
                </c:pt>
                <c:pt idx="427">
                  <c:v>-109</c:v>
                </c:pt>
                <c:pt idx="428">
                  <c:v>-14</c:v>
                </c:pt>
                <c:pt idx="429">
                  <c:v>65</c:v>
                </c:pt>
                <c:pt idx="430">
                  <c:v>97</c:v>
                </c:pt>
                <c:pt idx="431">
                  <c:v>23</c:v>
                </c:pt>
                <c:pt idx="432">
                  <c:v>-12</c:v>
                </c:pt>
                <c:pt idx="433">
                  <c:v>-85</c:v>
                </c:pt>
                <c:pt idx="434">
                  <c:v>-58</c:v>
                </c:pt>
                <c:pt idx="435">
                  <c:v>-161</c:v>
                </c:pt>
                <c:pt idx="436">
                  <c:v>-253</c:v>
                </c:pt>
                <c:pt idx="437">
                  <c:v>-230</c:v>
                </c:pt>
                <c:pt idx="438">
                  <c:v>-257</c:v>
                </c:pt>
                <c:pt idx="439">
                  <c:v>-347</c:v>
                </c:pt>
                <c:pt idx="440">
                  <c:v>-456</c:v>
                </c:pt>
                <c:pt idx="441">
                  <c:v>-547</c:v>
                </c:pt>
                <c:pt idx="442">
                  <c:v>-734</c:v>
                </c:pt>
                <c:pt idx="443">
                  <c:v>-667</c:v>
                </c:pt>
                <c:pt idx="444">
                  <c:v>-806</c:v>
                </c:pt>
                <c:pt idx="445">
                  <c:v>-707</c:v>
                </c:pt>
                <c:pt idx="446">
                  <c:v>-744</c:v>
                </c:pt>
                <c:pt idx="447">
                  <c:v>-649</c:v>
                </c:pt>
                <c:pt idx="448">
                  <c:v>-334</c:v>
                </c:pt>
                <c:pt idx="449">
                  <c:v>-452</c:v>
                </c:pt>
                <c:pt idx="450">
                  <c:v>-297</c:v>
                </c:pt>
                <c:pt idx="451">
                  <c:v>-215</c:v>
                </c:pt>
                <c:pt idx="452">
                  <c:v>-186</c:v>
                </c:pt>
                <c:pt idx="453">
                  <c:v>-262</c:v>
                </c:pt>
                <c:pt idx="454">
                  <c:v>75</c:v>
                </c:pt>
                <c:pt idx="455">
                  <c:v>-83</c:v>
                </c:pt>
                <c:pt idx="456">
                  <c:v>16</c:v>
                </c:pt>
                <c:pt idx="457">
                  <c:v>62</c:v>
                </c:pt>
                <c:pt idx="458">
                  <c:v>158</c:v>
                </c:pt>
                <c:pt idx="459">
                  <c:v>241</c:v>
                </c:pt>
                <c:pt idx="460">
                  <c:v>51</c:v>
                </c:pt>
                <c:pt idx="461">
                  <c:v>61</c:v>
                </c:pt>
                <c:pt idx="462">
                  <c:v>107</c:v>
                </c:pt>
                <c:pt idx="463">
                  <c:v>67</c:v>
                </c:pt>
                <c:pt idx="464">
                  <c:v>#N/A</c:v>
                </c:pt>
                <c:pt idx="465">
                  <c:v>#N/A</c:v>
                </c:pt>
                <c:pt idx="466">
                  <c:v>#N/A</c:v>
                </c:pt>
                <c:pt idx="467">
                  <c:v>#N/A</c:v>
                </c:pt>
              </c:numCache>
            </c:numRef>
          </c:val>
        </c:ser>
        <c:marker val="1"/>
        <c:axId val="97135232"/>
        <c:axId val="97145216"/>
      </c:lineChart>
      <c:dateAx>
        <c:axId val="97135232"/>
        <c:scaling>
          <c:orientation val="minMax"/>
          <c:min val="39417"/>
        </c:scaling>
        <c:axPos val="b"/>
        <c:numFmt formatCode="[$-409]mmm\-yy;@" sourceLinked="0"/>
        <c:majorTickMark val="none"/>
        <c:tickLblPos val="low"/>
        <c:spPr>
          <a:ln>
            <a:solidFill>
              <a:srgbClr val="000000"/>
            </a:solidFill>
          </a:ln>
        </c:spPr>
        <c:txPr>
          <a:bodyPr rot="0" vert="horz"/>
          <a:lstStyle/>
          <a:p>
            <a:pPr>
              <a:defRPr sz="1200"/>
            </a:pPr>
            <a:endParaRPr lang="en-US"/>
          </a:p>
        </c:txPr>
        <c:crossAx val="97145216"/>
        <c:crosses val="autoZero"/>
        <c:auto val="1"/>
        <c:lblOffset val="100"/>
      </c:dateAx>
      <c:valAx>
        <c:axId val="97145216"/>
        <c:scaling>
          <c:orientation val="minMax"/>
          <c:max val="600"/>
          <c:min val="-1000"/>
        </c:scaling>
        <c:axPos val="l"/>
        <c:majorGridlines>
          <c:spPr>
            <a:ln>
              <a:solidFill>
                <a:schemeClr val="bg1">
                  <a:lumMod val="75000"/>
                </a:schemeClr>
              </a:solidFill>
            </a:ln>
          </c:spPr>
        </c:majorGridlines>
        <c:numFmt formatCode="0" sourceLinked="1"/>
        <c:majorTickMark val="none"/>
        <c:tickLblPos val="low"/>
        <c:spPr>
          <a:ln w="9525">
            <a:noFill/>
          </a:ln>
        </c:spPr>
        <c:txPr>
          <a:bodyPr/>
          <a:lstStyle/>
          <a:p>
            <a:pPr>
              <a:defRPr sz="1200"/>
            </a:pPr>
            <a:endParaRPr lang="en-US"/>
          </a:p>
        </c:txPr>
        <c:crossAx val="97135232"/>
        <c:crosses val="autoZero"/>
        <c:crossBetween val="between"/>
      </c:valAx>
    </c:plotArea>
    <c:legend>
      <c:legendPos val="b"/>
      <c:layout>
        <c:manualLayout>
          <c:xMode val="edge"/>
          <c:yMode val="edge"/>
          <c:x val="2.5530864174653813E-2"/>
          <c:y val="0.85621466066741669"/>
          <c:w val="0.82078362718851405"/>
          <c:h val="7.4263967004124715E-2"/>
        </c:manualLayout>
      </c:layout>
      <c:txPr>
        <a:bodyPr/>
        <a:lstStyle/>
        <a:p>
          <a:pPr>
            <a:defRPr sz="900"/>
          </a:pPr>
          <a:endParaRPr lang="en-US"/>
        </a:p>
      </c:txPr>
    </c:legend>
    <c:plotVisOnly val="1"/>
    <c:dispBlanksAs val="gap"/>
  </c:chart>
  <c:spPr>
    <a:ln>
      <a:noFill/>
    </a:ln>
  </c:spPr>
  <c:txPr>
    <a:bodyPr/>
    <a:lstStyle/>
    <a:p>
      <a:pPr>
        <a:defRPr>
          <a:latin typeface="Trebuchet MS" pitchFamily="34" charset="0"/>
        </a:defRPr>
      </a:pPr>
      <a:endParaRPr lang="en-US"/>
    </a:p>
  </c:txPr>
  <c:externalData r:id="rId2"/>
  <c:userShapes r:id="rId3"/>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600" dirty="0" smtClean="0"/>
              <a:t>For those firms NOT trying to obtain credit in the last 3 months, what were the main reason(s)?</a:t>
            </a:r>
          </a:p>
          <a:p>
            <a:pPr>
              <a:defRPr/>
            </a:pPr>
            <a:r>
              <a:rPr lang="en-US" sz="1600" dirty="0" smtClean="0"/>
              <a:t>(n = 75)</a:t>
            </a:r>
            <a:endParaRPr lang="en-US" sz="1600" dirty="0"/>
          </a:p>
        </c:rich>
      </c:tx>
      <c:layout/>
    </c:title>
    <c:plotArea>
      <c:layout/>
      <c:barChart>
        <c:barDir val="col"/>
        <c:grouping val="clustered"/>
        <c:ser>
          <c:idx val="0"/>
          <c:order val="0"/>
          <c:dLbls>
            <c:txPr>
              <a:bodyPr/>
              <a:lstStyle/>
              <a:p>
                <a:pPr>
                  <a:defRPr sz="1400" b="1">
                    <a:solidFill>
                      <a:schemeClr val="bg1"/>
                    </a:solidFill>
                  </a:defRPr>
                </a:pPr>
                <a:endParaRPr lang="en-US"/>
              </a:p>
            </c:txPr>
            <c:dLblPos val="ctr"/>
            <c:showVal val="1"/>
          </c:dLbls>
          <c:cat>
            <c:strRef>
              <c:f>CreditNeedsConditions!$B$5:$E$5</c:f>
              <c:strCache>
                <c:ptCount val="4"/>
                <c:pt idx="0">
                  <c:v>Sales/revenue didn't warrant it</c:v>
                </c:pt>
                <c:pt idx="1">
                  <c:v>Already have sufficient cash on hand</c:v>
                </c:pt>
                <c:pt idx="2">
                  <c:v>Existing financing needs already met</c:v>
                </c:pt>
                <c:pt idx="3">
                  <c:v>Did not think lenders would approve</c:v>
                </c:pt>
              </c:strCache>
            </c:strRef>
          </c:cat>
          <c:val>
            <c:numRef>
              <c:f>CreditNeedsConditions!$B$6:$E$6</c:f>
              <c:numCache>
                <c:formatCode>General</c:formatCode>
                <c:ptCount val="4"/>
                <c:pt idx="0">
                  <c:v>18</c:v>
                </c:pt>
                <c:pt idx="1">
                  <c:v>9</c:v>
                </c:pt>
                <c:pt idx="2">
                  <c:v>11</c:v>
                </c:pt>
                <c:pt idx="3">
                  <c:v>37</c:v>
                </c:pt>
              </c:numCache>
            </c:numRef>
          </c:val>
        </c:ser>
        <c:dLbls>
          <c:showVal val="1"/>
        </c:dLbls>
        <c:axId val="86495232"/>
        <c:axId val="86496768"/>
      </c:barChart>
      <c:catAx>
        <c:axId val="86495232"/>
        <c:scaling>
          <c:orientation val="minMax"/>
        </c:scaling>
        <c:axPos val="b"/>
        <c:majorTickMark val="none"/>
        <c:tickLblPos val="nextTo"/>
        <c:spPr>
          <a:ln>
            <a:solidFill>
              <a:srgbClr val="000000"/>
            </a:solidFill>
          </a:ln>
        </c:spPr>
        <c:txPr>
          <a:bodyPr/>
          <a:lstStyle/>
          <a:p>
            <a:pPr>
              <a:defRPr sz="1400"/>
            </a:pPr>
            <a:endParaRPr lang="en-US"/>
          </a:p>
        </c:txPr>
        <c:crossAx val="86496768"/>
        <c:crosses val="autoZero"/>
        <c:auto val="1"/>
        <c:lblAlgn val="ctr"/>
        <c:lblOffset val="100"/>
      </c:catAx>
      <c:valAx>
        <c:axId val="86496768"/>
        <c:scaling>
          <c:orientation val="minMax"/>
        </c:scaling>
        <c:axPos val="l"/>
        <c:numFmt formatCode="General" sourceLinked="1"/>
        <c:majorTickMark val="none"/>
        <c:tickLblPos val="nextTo"/>
        <c:spPr>
          <a:ln>
            <a:solidFill>
              <a:srgbClr val="000000"/>
            </a:solidFill>
          </a:ln>
        </c:spPr>
        <c:crossAx val="86495232"/>
        <c:crosses val="autoZero"/>
        <c:crossBetween val="between"/>
      </c:valAx>
    </c:plotArea>
    <c:plotVisOnly val="1"/>
    <c:dispBlanksAs val="gap"/>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400"/>
            </a:pPr>
            <a:r>
              <a:rPr lang="en-US" sz="1400" b="1" i="0" baseline="0"/>
              <a:t>In your opinion, what are the PRIMARY obstacles that may make it difficult for small businesses to access credit and capital today? </a:t>
            </a:r>
            <a:r>
              <a:rPr lang="en-US" sz="1400" b="0" i="0" baseline="0"/>
              <a:t>(n = 173)</a:t>
            </a:r>
          </a:p>
        </c:rich>
      </c:tx>
      <c:layout/>
    </c:title>
    <c:plotArea>
      <c:layout/>
      <c:barChart>
        <c:barDir val="bar"/>
        <c:grouping val="clustered"/>
        <c:ser>
          <c:idx val="0"/>
          <c:order val="0"/>
          <c:cat>
            <c:strRef>
              <c:f>CreditNeedsConditions!$B$98:$J$98</c:f>
              <c:strCache>
                <c:ptCount val="9"/>
                <c:pt idx="0">
                  <c:v>Low credit score </c:v>
                </c:pt>
                <c:pt idx="1">
                  <c:v>Lack of equity in real estate</c:v>
                </c:pt>
                <c:pt idx="2">
                  <c:v>Level of outstanding debt</c:v>
                </c:pt>
                <c:pt idx="3">
                  <c:v>Loss of personal wealth/investment </c:v>
                </c:pt>
                <c:pt idx="4">
                  <c:v>Change in sales </c:v>
                </c:pt>
                <c:pt idx="5">
                  <c:v>Too few years of operation </c:v>
                </c:pt>
                <c:pt idx="6">
                  <c:v>Inadequate business plan </c:v>
                </c:pt>
                <c:pt idx="7">
                  <c:v>Discouraged borrowers</c:v>
                </c:pt>
                <c:pt idx="8">
                  <c:v>No foreseen obstacles </c:v>
                </c:pt>
              </c:strCache>
            </c:strRef>
          </c:cat>
          <c:val>
            <c:numRef>
              <c:f>CreditNeedsConditions!$B$99:$J$99</c:f>
              <c:numCache>
                <c:formatCode>General</c:formatCode>
                <c:ptCount val="9"/>
                <c:pt idx="0">
                  <c:v>19</c:v>
                </c:pt>
                <c:pt idx="1">
                  <c:v>27</c:v>
                </c:pt>
                <c:pt idx="2">
                  <c:v>36</c:v>
                </c:pt>
                <c:pt idx="3">
                  <c:v>33</c:v>
                </c:pt>
                <c:pt idx="4">
                  <c:v>24</c:v>
                </c:pt>
                <c:pt idx="5">
                  <c:v>11</c:v>
                </c:pt>
                <c:pt idx="6">
                  <c:v>22</c:v>
                </c:pt>
                <c:pt idx="7">
                  <c:v>1</c:v>
                </c:pt>
                <c:pt idx="8">
                  <c:v>0</c:v>
                </c:pt>
              </c:numCache>
            </c:numRef>
          </c:val>
        </c:ser>
        <c:dLbls>
          <c:showVal val="1"/>
        </c:dLbls>
        <c:axId val="86799872"/>
        <c:axId val="86801408"/>
      </c:barChart>
      <c:catAx>
        <c:axId val="86799872"/>
        <c:scaling>
          <c:orientation val="maxMin"/>
        </c:scaling>
        <c:axPos val="l"/>
        <c:majorTickMark val="none"/>
        <c:tickLblPos val="nextTo"/>
        <c:spPr>
          <a:ln>
            <a:solidFill>
              <a:srgbClr val="000000"/>
            </a:solidFill>
          </a:ln>
        </c:spPr>
        <c:crossAx val="86801408"/>
        <c:crosses val="autoZero"/>
        <c:auto val="1"/>
        <c:lblAlgn val="ctr"/>
        <c:lblOffset val="100"/>
      </c:catAx>
      <c:valAx>
        <c:axId val="86801408"/>
        <c:scaling>
          <c:orientation val="minMax"/>
        </c:scaling>
        <c:axPos val="t"/>
        <c:numFmt formatCode="General" sourceLinked="1"/>
        <c:tickLblPos val="nextTo"/>
        <c:spPr>
          <a:ln>
            <a:solidFill>
              <a:srgbClr val="000000"/>
            </a:solidFill>
          </a:ln>
        </c:spPr>
        <c:crossAx val="86799872"/>
        <c:crosses val="autoZero"/>
        <c:crossBetween val="between"/>
      </c:valAx>
    </c:plotArea>
    <c:plotVisOnly val="1"/>
  </c:chart>
  <c:spPr>
    <a:ln>
      <a:noFill/>
    </a:ln>
  </c:sp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U.S. Existing Home Market</a:t>
            </a:r>
            <a:br>
              <a:rPr lang="en-US"/>
            </a:br>
            <a:r>
              <a:rPr lang="en-US" sz="1600"/>
              <a:t>Price and Months' Supply</a:t>
            </a:r>
          </a:p>
        </c:rich>
      </c:tx>
      <c:layout/>
    </c:title>
    <c:plotArea>
      <c:layout>
        <c:manualLayout>
          <c:layoutTarget val="inner"/>
          <c:xMode val="edge"/>
          <c:yMode val="edge"/>
          <c:x val="6.6442934597065462E-2"/>
          <c:y val="0.10695989345644125"/>
          <c:w val="0.8887052328252969"/>
          <c:h val="0.70751339620623432"/>
        </c:manualLayout>
      </c:layout>
      <c:lineChart>
        <c:grouping val="standard"/>
        <c:ser>
          <c:idx val="2"/>
          <c:order val="0"/>
          <c:tx>
            <c:v>CoreLogic Home Price Index</c:v>
          </c:tx>
          <c:marker>
            <c:symbol val="none"/>
          </c:marker>
          <c:cat>
            <c:numRef>
              <c:f>Sheet1!$A$391:$A$517</c:f>
              <c:numCache>
                <c:formatCode>mmm\-yy</c:formatCode>
                <c:ptCount val="127"/>
                <c:pt idx="0">
                  <c:v>36556</c:v>
                </c:pt>
                <c:pt idx="1">
                  <c:v>36585</c:v>
                </c:pt>
                <c:pt idx="2">
                  <c:v>36616</c:v>
                </c:pt>
                <c:pt idx="3">
                  <c:v>36646</c:v>
                </c:pt>
                <c:pt idx="4">
                  <c:v>36677</c:v>
                </c:pt>
                <c:pt idx="5">
                  <c:v>36707</c:v>
                </c:pt>
                <c:pt idx="6">
                  <c:v>36738</c:v>
                </c:pt>
                <c:pt idx="7">
                  <c:v>36769</c:v>
                </c:pt>
                <c:pt idx="8">
                  <c:v>36799</c:v>
                </c:pt>
                <c:pt idx="9">
                  <c:v>36830</c:v>
                </c:pt>
                <c:pt idx="10">
                  <c:v>36860</c:v>
                </c:pt>
                <c:pt idx="11">
                  <c:v>36891</c:v>
                </c:pt>
                <c:pt idx="12">
                  <c:v>36922</c:v>
                </c:pt>
                <c:pt idx="13">
                  <c:v>36950</c:v>
                </c:pt>
                <c:pt idx="14">
                  <c:v>36981</c:v>
                </c:pt>
                <c:pt idx="15">
                  <c:v>37011</c:v>
                </c:pt>
                <c:pt idx="16">
                  <c:v>37042</c:v>
                </c:pt>
                <c:pt idx="17">
                  <c:v>37072</c:v>
                </c:pt>
                <c:pt idx="18">
                  <c:v>37103</c:v>
                </c:pt>
                <c:pt idx="19">
                  <c:v>37134</c:v>
                </c:pt>
                <c:pt idx="20">
                  <c:v>37164</c:v>
                </c:pt>
                <c:pt idx="21">
                  <c:v>37195</c:v>
                </c:pt>
                <c:pt idx="22">
                  <c:v>37225</c:v>
                </c:pt>
                <c:pt idx="23">
                  <c:v>37256</c:v>
                </c:pt>
                <c:pt idx="24">
                  <c:v>37287</c:v>
                </c:pt>
                <c:pt idx="25">
                  <c:v>37315</c:v>
                </c:pt>
                <c:pt idx="26">
                  <c:v>37346</c:v>
                </c:pt>
                <c:pt idx="27">
                  <c:v>37376</c:v>
                </c:pt>
                <c:pt idx="28">
                  <c:v>37407</c:v>
                </c:pt>
                <c:pt idx="29">
                  <c:v>37437</c:v>
                </c:pt>
                <c:pt idx="30">
                  <c:v>37468</c:v>
                </c:pt>
                <c:pt idx="31">
                  <c:v>37499</c:v>
                </c:pt>
                <c:pt idx="32">
                  <c:v>37529</c:v>
                </c:pt>
                <c:pt idx="33">
                  <c:v>37560</c:v>
                </c:pt>
                <c:pt idx="34">
                  <c:v>37590</c:v>
                </c:pt>
                <c:pt idx="35">
                  <c:v>37621</c:v>
                </c:pt>
                <c:pt idx="36">
                  <c:v>37652</c:v>
                </c:pt>
                <c:pt idx="37">
                  <c:v>37680</c:v>
                </c:pt>
                <c:pt idx="38">
                  <c:v>37711</c:v>
                </c:pt>
                <c:pt idx="39">
                  <c:v>37741</c:v>
                </c:pt>
                <c:pt idx="40">
                  <c:v>37772</c:v>
                </c:pt>
                <c:pt idx="41">
                  <c:v>37802</c:v>
                </c:pt>
                <c:pt idx="42">
                  <c:v>37833</c:v>
                </c:pt>
                <c:pt idx="43">
                  <c:v>37864</c:v>
                </c:pt>
                <c:pt idx="44">
                  <c:v>37894</c:v>
                </c:pt>
                <c:pt idx="45">
                  <c:v>37925</c:v>
                </c:pt>
                <c:pt idx="46">
                  <c:v>37955</c:v>
                </c:pt>
                <c:pt idx="47">
                  <c:v>37986</c:v>
                </c:pt>
                <c:pt idx="48">
                  <c:v>38017</c:v>
                </c:pt>
                <c:pt idx="49">
                  <c:v>38046</c:v>
                </c:pt>
                <c:pt idx="50">
                  <c:v>38077</c:v>
                </c:pt>
                <c:pt idx="51">
                  <c:v>38107</c:v>
                </c:pt>
                <c:pt idx="52">
                  <c:v>38138</c:v>
                </c:pt>
                <c:pt idx="53">
                  <c:v>38168</c:v>
                </c:pt>
                <c:pt idx="54">
                  <c:v>38199</c:v>
                </c:pt>
                <c:pt idx="55">
                  <c:v>38230</c:v>
                </c:pt>
                <c:pt idx="56">
                  <c:v>38260</c:v>
                </c:pt>
                <c:pt idx="57">
                  <c:v>38291</c:v>
                </c:pt>
                <c:pt idx="58">
                  <c:v>38321</c:v>
                </c:pt>
                <c:pt idx="59">
                  <c:v>38352</c:v>
                </c:pt>
                <c:pt idx="60">
                  <c:v>38383</c:v>
                </c:pt>
                <c:pt idx="61">
                  <c:v>38411</c:v>
                </c:pt>
                <c:pt idx="62">
                  <c:v>38442</c:v>
                </c:pt>
                <c:pt idx="63">
                  <c:v>38472</c:v>
                </c:pt>
                <c:pt idx="64">
                  <c:v>38503</c:v>
                </c:pt>
                <c:pt idx="65">
                  <c:v>38533</c:v>
                </c:pt>
                <c:pt idx="66">
                  <c:v>38564</c:v>
                </c:pt>
                <c:pt idx="67">
                  <c:v>38595</c:v>
                </c:pt>
                <c:pt idx="68">
                  <c:v>38625</c:v>
                </c:pt>
                <c:pt idx="69">
                  <c:v>38656</c:v>
                </c:pt>
                <c:pt idx="70">
                  <c:v>38686</c:v>
                </c:pt>
                <c:pt idx="71">
                  <c:v>38717</c:v>
                </c:pt>
                <c:pt idx="72">
                  <c:v>38748</c:v>
                </c:pt>
                <c:pt idx="73">
                  <c:v>38776</c:v>
                </c:pt>
                <c:pt idx="74">
                  <c:v>38807</c:v>
                </c:pt>
                <c:pt idx="75">
                  <c:v>38837</c:v>
                </c:pt>
                <c:pt idx="76">
                  <c:v>38868</c:v>
                </c:pt>
                <c:pt idx="77">
                  <c:v>38898</c:v>
                </c:pt>
                <c:pt idx="78">
                  <c:v>38929</c:v>
                </c:pt>
                <c:pt idx="79">
                  <c:v>38960</c:v>
                </c:pt>
                <c:pt idx="80">
                  <c:v>38990</c:v>
                </c:pt>
                <c:pt idx="81">
                  <c:v>39021</c:v>
                </c:pt>
                <c:pt idx="82">
                  <c:v>39051</c:v>
                </c:pt>
                <c:pt idx="83">
                  <c:v>39082</c:v>
                </c:pt>
                <c:pt idx="84">
                  <c:v>39113</c:v>
                </c:pt>
                <c:pt idx="85">
                  <c:v>39141</c:v>
                </c:pt>
                <c:pt idx="86">
                  <c:v>39172</c:v>
                </c:pt>
                <c:pt idx="87">
                  <c:v>39202</c:v>
                </c:pt>
                <c:pt idx="88">
                  <c:v>39233</c:v>
                </c:pt>
                <c:pt idx="89">
                  <c:v>39263</c:v>
                </c:pt>
                <c:pt idx="90">
                  <c:v>39294</c:v>
                </c:pt>
                <c:pt idx="91">
                  <c:v>39325</c:v>
                </c:pt>
                <c:pt idx="92">
                  <c:v>39355</c:v>
                </c:pt>
                <c:pt idx="93">
                  <c:v>39386</c:v>
                </c:pt>
                <c:pt idx="94">
                  <c:v>39416</c:v>
                </c:pt>
                <c:pt idx="95">
                  <c:v>39447</c:v>
                </c:pt>
                <c:pt idx="96">
                  <c:v>39478</c:v>
                </c:pt>
                <c:pt idx="97">
                  <c:v>39507</c:v>
                </c:pt>
                <c:pt idx="98">
                  <c:v>39538</c:v>
                </c:pt>
                <c:pt idx="99">
                  <c:v>39568</c:v>
                </c:pt>
                <c:pt idx="100">
                  <c:v>39599</c:v>
                </c:pt>
                <c:pt idx="101">
                  <c:v>39629</c:v>
                </c:pt>
                <c:pt idx="102">
                  <c:v>39660</c:v>
                </c:pt>
                <c:pt idx="103">
                  <c:v>39691</c:v>
                </c:pt>
                <c:pt idx="104">
                  <c:v>39721</c:v>
                </c:pt>
                <c:pt idx="105">
                  <c:v>39752</c:v>
                </c:pt>
                <c:pt idx="106">
                  <c:v>39782</c:v>
                </c:pt>
                <c:pt idx="107">
                  <c:v>39813</c:v>
                </c:pt>
                <c:pt idx="108">
                  <c:v>39844</c:v>
                </c:pt>
                <c:pt idx="109">
                  <c:v>39872</c:v>
                </c:pt>
                <c:pt idx="110">
                  <c:v>39903</c:v>
                </c:pt>
                <c:pt idx="111">
                  <c:v>39933</c:v>
                </c:pt>
                <c:pt idx="112">
                  <c:v>39964</c:v>
                </c:pt>
                <c:pt idx="113">
                  <c:v>39994</c:v>
                </c:pt>
                <c:pt idx="114">
                  <c:v>40025</c:v>
                </c:pt>
                <c:pt idx="115">
                  <c:v>40056</c:v>
                </c:pt>
                <c:pt idx="116">
                  <c:v>40086</c:v>
                </c:pt>
                <c:pt idx="117">
                  <c:v>40117</c:v>
                </c:pt>
                <c:pt idx="118">
                  <c:v>40147</c:v>
                </c:pt>
                <c:pt idx="119">
                  <c:v>40178</c:v>
                </c:pt>
                <c:pt idx="120">
                  <c:v>40209</c:v>
                </c:pt>
                <c:pt idx="121">
                  <c:v>40237</c:v>
                </c:pt>
                <c:pt idx="122">
                  <c:v>40268</c:v>
                </c:pt>
                <c:pt idx="123">
                  <c:v>40298</c:v>
                </c:pt>
                <c:pt idx="124">
                  <c:v>40329</c:v>
                </c:pt>
                <c:pt idx="125">
                  <c:v>40359</c:v>
                </c:pt>
                <c:pt idx="126">
                  <c:v>40390</c:v>
                </c:pt>
              </c:numCache>
            </c:numRef>
          </c:cat>
          <c:val>
            <c:numRef>
              <c:f>Sheet1!$H$391:$H$517</c:f>
              <c:numCache>
                <c:formatCode>0.00</c:formatCode>
                <c:ptCount val="127"/>
                <c:pt idx="0">
                  <c:v>100.72</c:v>
                </c:pt>
                <c:pt idx="1">
                  <c:v>101.61</c:v>
                </c:pt>
                <c:pt idx="2">
                  <c:v>102.66</c:v>
                </c:pt>
                <c:pt idx="3">
                  <c:v>103.63</c:v>
                </c:pt>
                <c:pt idx="4">
                  <c:v>104.61999999999999</c:v>
                </c:pt>
                <c:pt idx="5">
                  <c:v>105.44000000000023</c:v>
                </c:pt>
                <c:pt idx="6">
                  <c:v>106.19</c:v>
                </c:pt>
                <c:pt idx="7">
                  <c:v>107.01</c:v>
                </c:pt>
                <c:pt idx="8">
                  <c:v>107.92</c:v>
                </c:pt>
                <c:pt idx="9">
                  <c:v>108.79</c:v>
                </c:pt>
                <c:pt idx="10">
                  <c:v>109.63</c:v>
                </c:pt>
                <c:pt idx="11">
                  <c:v>110.41000000000012</c:v>
                </c:pt>
                <c:pt idx="12">
                  <c:v>111.41000000000012</c:v>
                </c:pt>
                <c:pt idx="13">
                  <c:v>112.52</c:v>
                </c:pt>
                <c:pt idx="14">
                  <c:v>113.45</c:v>
                </c:pt>
                <c:pt idx="15">
                  <c:v>114.05</c:v>
                </c:pt>
                <c:pt idx="16">
                  <c:v>114.53</c:v>
                </c:pt>
                <c:pt idx="17">
                  <c:v>115.17999999999998</c:v>
                </c:pt>
                <c:pt idx="18">
                  <c:v>116.03</c:v>
                </c:pt>
                <c:pt idx="19">
                  <c:v>116.75</c:v>
                </c:pt>
                <c:pt idx="20">
                  <c:v>117.55</c:v>
                </c:pt>
                <c:pt idx="21">
                  <c:v>118.45</c:v>
                </c:pt>
                <c:pt idx="22">
                  <c:v>119.38</c:v>
                </c:pt>
                <c:pt idx="23">
                  <c:v>119.92</c:v>
                </c:pt>
                <c:pt idx="24">
                  <c:v>120.8</c:v>
                </c:pt>
                <c:pt idx="25">
                  <c:v>121.64</c:v>
                </c:pt>
                <c:pt idx="26">
                  <c:v>122.51</c:v>
                </c:pt>
                <c:pt idx="27">
                  <c:v>123.44000000000023</c:v>
                </c:pt>
                <c:pt idx="28">
                  <c:v>124.63</c:v>
                </c:pt>
                <c:pt idx="29">
                  <c:v>125.81</c:v>
                </c:pt>
                <c:pt idx="30">
                  <c:v>127.09</c:v>
                </c:pt>
                <c:pt idx="31">
                  <c:v>128.23999999999998</c:v>
                </c:pt>
                <c:pt idx="32">
                  <c:v>129.18</c:v>
                </c:pt>
                <c:pt idx="33">
                  <c:v>129.97</c:v>
                </c:pt>
                <c:pt idx="34">
                  <c:v>130.73999999999998</c:v>
                </c:pt>
                <c:pt idx="35">
                  <c:v>131.37</c:v>
                </c:pt>
                <c:pt idx="36">
                  <c:v>132.80000000000001</c:v>
                </c:pt>
                <c:pt idx="37">
                  <c:v>133.65</c:v>
                </c:pt>
                <c:pt idx="38">
                  <c:v>134.62</c:v>
                </c:pt>
                <c:pt idx="39">
                  <c:v>135.51</c:v>
                </c:pt>
                <c:pt idx="40">
                  <c:v>136.47</c:v>
                </c:pt>
                <c:pt idx="41">
                  <c:v>137.52000000000001</c:v>
                </c:pt>
                <c:pt idx="42">
                  <c:v>138.72999999999999</c:v>
                </c:pt>
                <c:pt idx="43">
                  <c:v>140.22999999999999</c:v>
                </c:pt>
                <c:pt idx="44">
                  <c:v>141.72999999999999</c:v>
                </c:pt>
                <c:pt idx="45">
                  <c:v>143.19999999999999</c:v>
                </c:pt>
                <c:pt idx="46">
                  <c:v>144.68</c:v>
                </c:pt>
                <c:pt idx="47">
                  <c:v>145.91</c:v>
                </c:pt>
                <c:pt idx="48">
                  <c:v>148.47</c:v>
                </c:pt>
                <c:pt idx="49">
                  <c:v>150.44999999999999</c:v>
                </c:pt>
                <c:pt idx="50">
                  <c:v>152.66999999999999</c:v>
                </c:pt>
                <c:pt idx="51">
                  <c:v>154.70999999999998</c:v>
                </c:pt>
                <c:pt idx="52">
                  <c:v>156.75</c:v>
                </c:pt>
                <c:pt idx="53">
                  <c:v>159</c:v>
                </c:pt>
                <c:pt idx="54">
                  <c:v>160.93</c:v>
                </c:pt>
                <c:pt idx="55">
                  <c:v>162.47999999999999</c:v>
                </c:pt>
                <c:pt idx="56">
                  <c:v>164.19</c:v>
                </c:pt>
                <c:pt idx="57">
                  <c:v>166.12</c:v>
                </c:pt>
                <c:pt idx="58">
                  <c:v>168.1</c:v>
                </c:pt>
                <c:pt idx="59">
                  <c:v>169.67</c:v>
                </c:pt>
                <c:pt idx="60">
                  <c:v>173.13</c:v>
                </c:pt>
                <c:pt idx="61">
                  <c:v>175.99</c:v>
                </c:pt>
                <c:pt idx="62">
                  <c:v>179.70999999999998</c:v>
                </c:pt>
                <c:pt idx="63">
                  <c:v>181.84</c:v>
                </c:pt>
                <c:pt idx="64">
                  <c:v>183.76</c:v>
                </c:pt>
                <c:pt idx="65">
                  <c:v>186.01</c:v>
                </c:pt>
                <c:pt idx="66">
                  <c:v>188.09</c:v>
                </c:pt>
                <c:pt idx="67">
                  <c:v>189.94</c:v>
                </c:pt>
                <c:pt idx="68">
                  <c:v>191.91</c:v>
                </c:pt>
                <c:pt idx="69">
                  <c:v>193.47</c:v>
                </c:pt>
                <c:pt idx="70">
                  <c:v>194.96</c:v>
                </c:pt>
                <c:pt idx="71">
                  <c:v>196.1</c:v>
                </c:pt>
                <c:pt idx="72">
                  <c:v>198.18</c:v>
                </c:pt>
                <c:pt idx="73">
                  <c:v>199.36</c:v>
                </c:pt>
                <c:pt idx="74">
                  <c:v>200.94</c:v>
                </c:pt>
                <c:pt idx="75">
                  <c:v>200.4</c:v>
                </c:pt>
                <c:pt idx="76">
                  <c:v>199.87</c:v>
                </c:pt>
                <c:pt idx="77">
                  <c:v>198.85000000000045</c:v>
                </c:pt>
                <c:pt idx="78">
                  <c:v>198.03</c:v>
                </c:pt>
                <c:pt idx="79">
                  <c:v>197.36</c:v>
                </c:pt>
                <c:pt idx="80">
                  <c:v>197.39000000000001</c:v>
                </c:pt>
                <c:pt idx="81">
                  <c:v>197.68</c:v>
                </c:pt>
                <c:pt idx="82">
                  <c:v>197.78</c:v>
                </c:pt>
                <c:pt idx="83">
                  <c:v>197.84</c:v>
                </c:pt>
                <c:pt idx="84">
                  <c:v>197.26</c:v>
                </c:pt>
                <c:pt idx="85">
                  <c:v>196.59</c:v>
                </c:pt>
                <c:pt idx="86">
                  <c:v>195.69</c:v>
                </c:pt>
                <c:pt idx="87">
                  <c:v>194.29</c:v>
                </c:pt>
                <c:pt idx="88">
                  <c:v>193.07</c:v>
                </c:pt>
                <c:pt idx="89">
                  <c:v>191.31</c:v>
                </c:pt>
                <c:pt idx="90">
                  <c:v>189.69</c:v>
                </c:pt>
                <c:pt idx="91">
                  <c:v>187.67</c:v>
                </c:pt>
                <c:pt idx="92">
                  <c:v>185.52</c:v>
                </c:pt>
                <c:pt idx="93">
                  <c:v>183.47</c:v>
                </c:pt>
                <c:pt idx="94">
                  <c:v>181.33</c:v>
                </c:pt>
                <c:pt idx="95">
                  <c:v>179.57</c:v>
                </c:pt>
                <c:pt idx="96">
                  <c:v>177.83</c:v>
                </c:pt>
                <c:pt idx="97">
                  <c:v>175.16</c:v>
                </c:pt>
                <c:pt idx="98">
                  <c:v>172.83</c:v>
                </c:pt>
                <c:pt idx="99">
                  <c:v>169.48000000000027</c:v>
                </c:pt>
                <c:pt idx="100">
                  <c:v>167.9</c:v>
                </c:pt>
                <c:pt idx="101">
                  <c:v>165.56</c:v>
                </c:pt>
                <c:pt idx="102">
                  <c:v>163.44</c:v>
                </c:pt>
                <c:pt idx="103">
                  <c:v>160.94999999999999</c:v>
                </c:pt>
                <c:pt idx="104">
                  <c:v>157.54</c:v>
                </c:pt>
                <c:pt idx="105">
                  <c:v>154.4</c:v>
                </c:pt>
                <c:pt idx="106">
                  <c:v>151.16</c:v>
                </c:pt>
                <c:pt idx="107">
                  <c:v>147.91999999999999</c:v>
                </c:pt>
                <c:pt idx="108">
                  <c:v>143.82000000000045</c:v>
                </c:pt>
                <c:pt idx="109">
                  <c:v>140.97</c:v>
                </c:pt>
                <c:pt idx="110">
                  <c:v>139.83000000000001</c:v>
                </c:pt>
                <c:pt idx="111">
                  <c:v>139.01</c:v>
                </c:pt>
                <c:pt idx="112">
                  <c:v>140.41999999999999</c:v>
                </c:pt>
                <c:pt idx="113">
                  <c:v>141.87</c:v>
                </c:pt>
                <c:pt idx="114">
                  <c:v>143.73999999999998</c:v>
                </c:pt>
                <c:pt idx="115">
                  <c:v>144.23999999999998</c:v>
                </c:pt>
                <c:pt idx="116">
                  <c:v>143.26999999999998</c:v>
                </c:pt>
                <c:pt idx="117">
                  <c:v>143.23999999999998</c:v>
                </c:pt>
                <c:pt idx="118">
                  <c:v>143.63</c:v>
                </c:pt>
                <c:pt idx="119">
                  <c:v>143.46</c:v>
                </c:pt>
                <c:pt idx="120">
                  <c:v>143.91999999999999</c:v>
                </c:pt>
                <c:pt idx="121">
                  <c:v>142.93</c:v>
                </c:pt>
                <c:pt idx="122">
                  <c:v>144.15</c:v>
                </c:pt>
                <c:pt idx="123">
                  <c:v>144.41</c:v>
                </c:pt>
                <c:pt idx="124">
                  <c:v>145.55000000000001</c:v>
                </c:pt>
                <c:pt idx="125" formatCode="General">
                  <c:v>143.68</c:v>
                </c:pt>
              </c:numCache>
            </c:numRef>
          </c:val>
        </c:ser>
        <c:marker val="1"/>
        <c:axId val="117160960"/>
        <c:axId val="117121792"/>
      </c:lineChart>
      <c:lineChart>
        <c:grouping val="standard"/>
        <c:ser>
          <c:idx val="4"/>
          <c:order val="1"/>
          <c:tx>
            <c:v>Existing SFR Months' Supply</c:v>
          </c:tx>
          <c:spPr>
            <a:ln>
              <a:solidFill>
                <a:schemeClr val="tx1"/>
              </a:solidFill>
            </a:ln>
          </c:spPr>
          <c:marker>
            <c:symbol val="none"/>
          </c:marker>
          <c:cat>
            <c:numRef>
              <c:f>Sheet1!$A$391:$A$517</c:f>
              <c:numCache>
                <c:formatCode>mmm\-yy</c:formatCode>
                <c:ptCount val="127"/>
                <c:pt idx="0">
                  <c:v>36556</c:v>
                </c:pt>
                <c:pt idx="1">
                  <c:v>36585</c:v>
                </c:pt>
                <c:pt idx="2">
                  <c:v>36616</c:v>
                </c:pt>
                <c:pt idx="3">
                  <c:v>36646</c:v>
                </c:pt>
                <c:pt idx="4">
                  <c:v>36677</c:v>
                </c:pt>
                <c:pt idx="5">
                  <c:v>36707</c:v>
                </c:pt>
                <c:pt idx="6">
                  <c:v>36738</c:v>
                </c:pt>
                <c:pt idx="7">
                  <c:v>36769</c:v>
                </c:pt>
                <c:pt idx="8">
                  <c:v>36799</c:v>
                </c:pt>
                <c:pt idx="9">
                  <c:v>36830</c:v>
                </c:pt>
                <c:pt idx="10">
                  <c:v>36860</c:v>
                </c:pt>
                <c:pt idx="11">
                  <c:v>36891</c:v>
                </c:pt>
                <c:pt idx="12">
                  <c:v>36922</c:v>
                </c:pt>
                <c:pt idx="13">
                  <c:v>36950</c:v>
                </c:pt>
                <c:pt idx="14">
                  <c:v>36981</c:v>
                </c:pt>
                <c:pt idx="15">
                  <c:v>37011</c:v>
                </c:pt>
                <c:pt idx="16">
                  <c:v>37042</c:v>
                </c:pt>
                <c:pt idx="17">
                  <c:v>37072</c:v>
                </c:pt>
                <c:pt idx="18">
                  <c:v>37103</c:v>
                </c:pt>
                <c:pt idx="19">
                  <c:v>37134</c:v>
                </c:pt>
                <c:pt idx="20">
                  <c:v>37164</c:v>
                </c:pt>
                <c:pt idx="21">
                  <c:v>37195</c:v>
                </c:pt>
                <c:pt idx="22">
                  <c:v>37225</c:v>
                </c:pt>
                <c:pt idx="23">
                  <c:v>37256</c:v>
                </c:pt>
                <c:pt idx="24">
                  <c:v>37287</c:v>
                </c:pt>
                <c:pt idx="25">
                  <c:v>37315</c:v>
                </c:pt>
                <c:pt idx="26">
                  <c:v>37346</c:v>
                </c:pt>
                <c:pt idx="27">
                  <c:v>37376</c:v>
                </c:pt>
                <c:pt idx="28">
                  <c:v>37407</c:v>
                </c:pt>
                <c:pt idx="29">
                  <c:v>37437</c:v>
                </c:pt>
                <c:pt idx="30">
                  <c:v>37468</c:v>
                </c:pt>
                <c:pt idx="31">
                  <c:v>37499</c:v>
                </c:pt>
                <c:pt idx="32">
                  <c:v>37529</c:v>
                </c:pt>
                <c:pt idx="33">
                  <c:v>37560</c:v>
                </c:pt>
                <c:pt idx="34">
                  <c:v>37590</c:v>
                </c:pt>
                <c:pt idx="35">
                  <c:v>37621</c:v>
                </c:pt>
                <c:pt idx="36">
                  <c:v>37652</c:v>
                </c:pt>
                <c:pt idx="37">
                  <c:v>37680</c:v>
                </c:pt>
                <c:pt idx="38">
                  <c:v>37711</c:v>
                </c:pt>
                <c:pt idx="39">
                  <c:v>37741</c:v>
                </c:pt>
                <c:pt idx="40">
                  <c:v>37772</c:v>
                </c:pt>
                <c:pt idx="41">
                  <c:v>37802</c:v>
                </c:pt>
                <c:pt idx="42">
                  <c:v>37833</c:v>
                </c:pt>
                <c:pt idx="43">
                  <c:v>37864</c:v>
                </c:pt>
                <c:pt idx="44">
                  <c:v>37894</c:v>
                </c:pt>
                <c:pt idx="45">
                  <c:v>37925</c:v>
                </c:pt>
                <c:pt idx="46">
                  <c:v>37955</c:v>
                </c:pt>
                <c:pt idx="47">
                  <c:v>37986</c:v>
                </c:pt>
                <c:pt idx="48">
                  <c:v>38017</c:v>
                </c:pt>
                <c:pt idx="49">
                  <c:v>38046</c:v>
                </c:pt>
                <c:pt idx="50">
                  <c:v>38077</c:v>
                </c:pt>
                <c:pt idx="51">
                  <c:v>38107</c:v>
                </c:pt>
                <c:pt idx="52">
                  <c:v>38138</c:v>
                </c:pt>
                <c:pt idx="53">
                  <c:v>38168</c:v>
                </c:pt>
                <c:pt idx="54">
                  <c:v>38199</c:v>
                </c:pt>
                <c:pt idx="55">
                  <c:v>38230</c:v>
                </c:pt>
                <c:pt idx="56">
                  <c:v>38260</c:v>
                </c:pt>
                <c:pt idx="57">
                  <c:v>38291</c:v>
                </c:pt>
                <c:pt idx="58">
                  <c:v>38321</c:v>
                </c:pt>
                <c:pt idx="59">
                  <c:v>38352</c:v>
                </c:pt>
                <c:pt idx="60">
                  <c:v>38383</c:v>
                </c:pt>
                <c:pt idx="61">
                  <c:v>38411</c:v>
                </c:pt>
                <c:pt idx="62">
                  <c:v>38442</c:v>
                </c:pt>
                <c:pt idx="63">
                  <c:v>38472</c:v>
                </c:pt>
                <c:pt idx="64">
                  <c:v>38503</c:v>
                </c:pt>
                <c:pt idx="65">
                  <c:v>38533</c:v>
                </c:pt>
                <c:pt idx="66">
                  <c:v>38564</c:v>
                </c:pt>
                <c:pt idx="67">
                  <c:v>38595</c:v>
                </c:pt>
                <c:pt idx="68">
                  <c:v>38625</c:v>
                </c:pt>
                <c:pt idx="69">
                  <c:v>38656</c:v>
                </c:pt>
                <c:pt idx="70">
                  <c:v>38686</c:v>
                </c:pt>
                <c:pt idx="71">
                  <c:v>38717</c:v>
                </c:pt>
                <c:pt idx="72">
                  <c:v>38748</c:v>
                </c:pt>
                <c:pt idx="73">
                  <c:v>38776</c:v>
                </c:pt>
                <c:pt idx="74">
                  <c:v>38807</c:v>
                </c:pt>
                <c:pt idx="75">
                  <c:v>38837</c:v>
                </c:pt>
                <c:pt idx="76">
                  <c:v>38868</c:v>
                </c:pt>
                <c:pt idx="77">
                  <c:v>38898</c:v>
                </c:pt>
                <c:pt idx="78">
                  <c:v>38929</c:v>
                </c:pt>
                <c:pt idx="79">
                  <c:v>38960</c:v>
                </c:pt>
                <c:pt idx="80">
                  <c:v>38990</c:v>
                </c:pt>
                <c:pt idx="81">
                  <c:v>39021</c:v>
                </c:pt>
                <c:pt idx="82">
                  <c:v>39051</c:v>
                </c:pt>
                <c:pt idx="83">
                  <c:v>39082</c:v>
                </c:pt>
                <c:pt idx="84">
                  <c:v>39113</c:v>
                </c:pt>
                <c:pt idx="85">
                  <c:v>39141</c:v>
                </c:pt>
                <c:pt idx="86">
                  <c:v>39172</c:v>
                </c:pt>
                <c:pt idx="87">
                  <c:v>39202</c:v>
                </c:pt>
                <c:pt idx="88">
                  <c:v>39233</c:v>
                </c:pt>
                <c:pt idx="89">
                  <c:v>39263</c:v>
                </c:pt>
                <c:pt idx="90">
                  <c:v>39294</c:v>
                </c:pt>
                <c:pt idx="91">
                  <c:v>39325</c:v>
                </c:pt>
                <c:pt idx="92">
                  <c:v>39355</c:v>
                </c:pt>
                <c:pt idx="93">
                  <c:v>39386</c:v>
                </c:pt>
                <c:pt idx="94">
                  <c:v>39416</c:v>
                </c:pt>
                <c:pt idx="95">
                  <c:v>39447</c:v>
                </c:pt>
                <c:pt idx="96">
                  <c:v>39478</c:v>
                </c:pt>
                <c:pt idx="97">
                  <c:v>39507</c:v>
                </c:pt>
                <c:pt idx="98">
                  <c:v>39538</c:v>
                </c:pt>
                <c:pt idx="99">
                  <c:v>39568</c:v>
                </c:pt>
                <c:pt idx="100">
                  <c:v>39599</c:v>
                </c:pt>
                <c:pt idx="101">
                  <c:v>39629</c:v>
                </c:pt>
                <c:pt idx="102">
                  <c:v>39660</c:v>
                </c:pt>
                <c:pt idx="103">
                  <c:v>39691</c:v>
                </c:pt>
                <c:pt idx="104">
                  <c:v>39721</c:v>
                </c:pt>
                <c:pt idx="105">
                  <c:v>39752</c:v>
                </c:pt>
                <c:pt idx="106">
                  <c:v>39782</c:v>
                </c:pt>
                <c:pt idx="107">
                  <c:v>39813</c:v>
                </c:pt>
                <c:pt idx="108">
                  <c:v>39844</c:v>
                </c:pt>
                <c:pt idx="109">
                  <c:v>39872</c:v>
                </c:pt>
                <c:pt idx="110">
                  <c:v>39903</c:v>
                </c:pt>
                <c:pt idx="111">
                  <c:v>39933</c:v>
                </c:pt>
                <c:pt idx="112">
                  <c:v>39964</c:v>
                </c:pt>
                <c:pt idx="113">
                  <c:v>39994</c:v>
                </c:pt>
                <c:pt idx="114">
                  <c:v>40025</c:v>
                </c:pt>
                <c:pt idx="115">
                  <c:v>40056</c:v>
                </c:pt>
                <c:pt idx="116">
                  <c:v>40086</c:v>
                </c:pt>
                <c:pt idx="117">
                  <c:v>40117</c:v>
                </c:pt>
                <c:pt idx="118">
                  <c:v>40147</c:v>
                </c:pt>
                <c:pt idx="119">
                  <c:v>40178</c:v>
                </c:pt>
                <c:pt idx="120">
                  <c:v>40209</c:v>
                </c:pt>
                <c:pt idx="121">
                  <c:v>40237</c:v>
                </c:pt>
                <c:pt idx="122">
                  <c:v>40268</c:v>
                </c:pt>
                <c:pt idx="123">
                  <c:v>40298</c:v>
                </c:pt>
                <c:pt idx="124">
                  <c:v>40329</c:v>
                </c:pt>
                <c:pt idx="125">
                  <c:v>40359</c:v>
                </c:pt>
                <c:pt idx="126">
                  <c:v>40390</c:v>
                </c:pt>
              </c:numCache>
            </c:numRef>
          </c:cat>
          <c:val>
            <c:numRef>
              <c:f>Sheet1!$D$391:$D$517</c:f>
              <c:numCache>
                <c:formatCode>0.00</c:formatCode>
                <c:ptCount val="127"/>
                <c:pt idx="0">
                  <c:v>4.4497595689655167</c:v>
                </c:pt>
                <c:pt idx="1">
                  <c:v>4.5106786870897162</c:v>
                </c:pt>
                <c:pt idx="2">
                  <c:v>4.0465368103448274</c:v>
                </c:pt>
                <c:pt idx="3">
                  <c:v>4.4548476025917925</c:v>
                </c:pt>
                <c:pt idx="4">
                  <c:v>4.5028209190371955</c:v>
                </c:pt>
                <c:pt idx="5">
                  <c:v>4.6541178118161657</c:v>
                </c:pt>
                <c:pt idx="6">
                  <c:v>4.6834296263736324</c:v>
                </c:pt>
                <c:pt idx="7">
                  <c:v>4.6095362608695645</c:v>
                </c:pt>
                <c:pt idx="8">
                  <c:v>4.4967466950959514</c:v>
                </c:pt>
                <c:pt idx="9">
                  <c:v>4.4126660645161424</c:v>
                </c:pt>
                <c:pt idx="10">
                  <c:v>4.249498734177231</c:v>
                </c:pt>
                <c:pt idx="11">
                  <c:v>4.9368106194690284</c:v>
                </c:pt>
                <c:pt idx="12">
                  <c:v>4.3400692747252743</c:v>
                </c:pt>
                <c:pt idx="13">
                  <c:v>4.5143899570815345</c:v>
                </c:pt>
                <c:pt idx="14">
                  <c:v>4.4469108074534045</c:v>
                </c:pt>
                <c:pt idx="15">
                  <c:v>4.5404562367864454</c:v>
                </c:pt>
                <c:pt idx="16">
                  <c:v>4.5383958974358976</c:v>
                </c:pt>
                <c:pt idx="17">
                  <c:v>4.5507497925311506</c:v>
                </c:pt>
                <c:pt idx="18">
                  <c:v>4.5064118918918918</c:v>
                </c:pt>
                <c:pt idx="19">
                  <c:v>4.6962997113402114</c:v>
                </c:pt>
                <c:pt idx="20">
                  <c:v>5.0074206479481642</c:v>
                </c:pt>
                <c:pt idx="21">
                  <c:v>4.4155834838709724</c:v>
                </c:pt>
                <c:pt idx="22">
                  <c:v>4.9049489032258062</c:v>
                </c:pt>
                <c:pt idx="23">
                  <c:v>4.5364770370370371</c:v>
                </c:pt>
                <c:pt idx="24">
                  <c:v>4.4566262068965505</c:v>
                </c:pt>
                <c:pt idx="25">
                  <c:v>4.5375586153846319</c:v>
                </c:pt>
                <c:pt idx="26">
                  <c:v>4.6780597590361443</c:v>
                </c:pt>
                <c:pt idx="27">
                  <c:v>4.7331808799999768</c:v>
                </c:pt>
                <c:pt idx="28">
                  <c:v>4.6750107042253495</c:v>
                </c:pt>
                <c:pt idx="29">
                  <c:v>4.7540120987654255</c:v>
                </c:pt>
                <c:pt idx="30">
                  <c:v>4.7133052719665276</c:v>
                </c:pt>
                <c:pt idx="31">
                  <c:v>4.8810964059196857</c:v>
                </c:pt>
                <c:pt idx="32">
                  <c:v>4.9224455852156064</c:v>
                </c:pt>
                <c:pt idx="33">
                  <c:v>4.8206266135458167</c:v>
                </c:pt>
                <c:pt idx="34">
                  <c:v>4.8565335177865414</c:v>
                </c:pt>
                <c:pt idx="35">
                  <c:v>4.6989563636363645</c:v>
                </c:pt>
                <c:pt idx="36">
                  <c:v>4.7879257035647314</c:v>
                </c:pt>
                <c:pt idx="37">
                  <c:v>4.6359014744801517</c:v>
                </c:pt>
                <c:pt idx="38">
                  <c:v>4.8066821663442942</c:v>
                </c:pt>
                <c:pt idx="39">
                  <c:v>4.9619144854368926</c:v>
                </c:pt>
                <c:pt idx="40">
                  <c:v>4.7791818320610684</c:v>
                </c:pt>
                <c:pt idx="41">
                  <c:v>4.8472971755725194</c:v>
                </c:pt>
                <c:pt idx="42">
                  <c:v>4.5664222784810065</c:v>
                </c:pt>
                <c:pt idx="43">
                  <c:v>4.4063552083333333</c:v>
                </c:pt>
                <c:pt idx="44">
                  <c:v>4.3200393103448294</c:v>
                </c:pt>
                <c:pt idx="45">
                  <c:v>4.5216292007104792</c:v>
                </c:pt>
                <c:pt idx="46">
                  <c:v>4.8182437226277424</c:v>
                </c:pt>
                <c:pt idx="47">
                  <c:v>4.6621572631578685</c:v>
                </c:pt>
                <c:pt idx="48">
                  <c:v>4.6260945190562337</c:v>
                </c:pt>
                <c:pt idx="49">
                  <c:v>4.6728801420958952</c:v>
                </c:pt>
                <c:pt idx="50">
                  <c:v>4.54658354948804</c:v>
                </c:pt>
                <c:pt idx="51">
                  <c:v>4.1382241216216391</c:v>
                </c:pt>
                <c:pt idx="52">
                  <c:v>4.2547014925373139</c:v>
                </c:pt>
                <c:pt idx="53">
                  <c:v>3.9856413793103447</c:v>
                </c:pt>
                <c:pt idx="54">
                  <c:v>4.3067432000000014</c:v>
                </c:pt>
                <c:pt idx="55">
                  <c:v>4.3053659284497385</c:v>
                </c:pt>
                <c:pt idx="56">
                  <c:v>4.2166763265306129</c:v>
                </c:pt>
                <c:pt idx="57">
                  <c:v>4.2179972093023252</c:v>
                </c:pt>
                <c:pt idx="58">
                  <c:v>4.2147429132569556</c:v>
                </c:pt>
                <c:pt idx="59">
                  <c:v>4.2290620165289274</c:v>
                </c:pt>
                <c:pt idx="60">
                  <c:v>3.8402496774193549</c:v>
                </c:pt>
                <c:pt idx="61">
                  <c:v>4.2256718272425253</c:v>
                </c:pt>
                <c:pt idx="62">
                  <c:v>4.156494098360656</c:v>
                </c:pt>
                <c:pt idx="63">
                  <c:v>4.0520625361155655</c:v>
                </c:pt>
                <c:pt idx="64">
                  <c:v>4.2649893203883344</c:v>
                </c:pt>
                <c:pt idx="65">
                  <c:v>4.2785114879999995</c:v>
                </c:pt>
                <c:pt idx="66">
                  <c:v>4.3538057692307675</c:v>
                </c:pt>
                <c:pt idx="67">
                  <c:v>4.4834590174326534</c:v>
                </c:pt>
                <c:pt idx="68">
                  <c:v>4.5207005678233365</c:v>
                </c:pt>
                <c:pt idx="69">
                  <c:v>4.6908056038647343</c:v>
                </c:pt>
                <c:pt idx="70">
                  <c:v>4.8040299674266915</c:v>
                </c:pt>
                <c:pt idx="71">
                  <c:v>5.2225195966386408</c:v>
                </c:pt>
                <c:pt idx="72">
                  <c:v>5.4087651020408414</c:v>
                </c:pt>
                <c:pt idx="73">
                  <c:v>5.3698555592654111</c:v>
                </c:pt>
                <c:pt idx="74">
                  <c:v>5.6697073121869765</c:v>
                </c:pt>
                <c:pt idx="75">
                  <c:v>5.8235824190800685</c:v>
                </c:pt>
                <c:pt idx="76">
                  <c:v>6.2198652521739115</c:v>
                </c:pt>
                <c:pt idx="77">
                  <c:v>6.4231543157894695</c:v>
                </c:pt>
                <c:pt idx="78">
                  <c:v>6.8348645207956453</c:v>
                </c:pt>
                <c:pt idx="79">
                  <c:v>6.8012827338129513</c:v>
                </c:pt>
                <c:pt idx="80">
                  <c:v>6.9992786181818403</c:v>
                </c:pt>
                <c:pt idx="81">
                  <c:v>6.9299471914132535</c:v>
                </c:pt>
                <c:pt idx="82">
                  <c:v>6.8795700538599638</c:v>
                </c:pt>
                <c:pt idx="83">
                  <c:v>6.7985816042780742</c:v>
                </c:pt>
                <c:pt idx="84">
                  <c:v>6.96292914893617</c:v>
                </c:pt>
                <c:pt idx="85">
                  <c:v>7.0330837894737037</c:v>
                </c:pt>
                <c:pt idx="86">
                  <c:v>7.5990874766354946</c:v>
                </c:pt>
                <c:pt idx="87">
                  <c:v>8.0359075144508676</c:v>
                </c:pt>
                <c:pt idx="88">
                  <c:v>8.5058129182879849</c:v>
                </c:pt>
                <c:pt idx="89">
                  <c:v>8.4644809523809972</c:v>
                </c:pt>
                <c:pt idx="90">
                  <c:v>8.7437106639838689</c:v>
                </c:pt>
                <c:pt idx="91">
                  <c:v>8.9392022500000028</c:v>
                </c:pt>
                <c:pt idx="92">
                  <c:v>9.7860908035714189</c:v>
                </c:pt>
                <c:pt idx="93">
                  <c:v>10.149479454545455</c:v>
                </c:pt>
                <c:pt idx="94">
                  <c:v>9.6339902702702709</c:v>
                </c:pt>
                <c:pt idx="95">
                  <c:v>10.204078073394452</c:v>
                </c:pt>
                <c:pt idx="96">
                  <c:v>10.625113636363636</c:v>
                </c:pt>
                <c:pt idx="97">
                  <c:v>9.9196166820276748</c:v>
                </c:pt>
                <c:pt idx="98">
                  <c:v>10.137007688787183</c:v>
                </c:pt>
                <c:pt idx="99">
                  <c:v>10.447624295612009</c:v>
                </c:pt>
                <c:pt idx="100">
                  <c:v>10.150373150684931</c:v>
                </c:pt>
                <c:pt idx="101">
                  <c:v>10.289546111111116</c:v>
                </c:pt>
                <c:pt idx="102">
                  <c:v>9.8862998620690039</c:v>
                </c:pt>
                <c:pt idx="103">
                  <c:v>9.5313624827585635</c:v>
                </c:pt>
                <c:pt idx="104">
                  <c:v>9.2452805217391312</c:v>
                </c:pt>
                <c:pt idx="105">
                  <c:v>9.5870646651270217</c:v>
                </c:pt>
                <c:pt idx="106">
                  <c:v>10.404998316831682</c:v>
                </c:pt>
                <c:pt idx="107">
                  <c:v>9.6379449056603779</c:v>
                </c:pt>
                <c:pt idx="108">
                  <c:v>9.8423167647058829</c:v>
                </c:pt>
                <c:pt idx="109">
                  <c:v>9.5683517899760862</c:v>
                </c:pt>
                <c:pt idx="110">
                  <c:v>9.3816639225181486</c:v>
                </c:pt>
                <c:pt idx="111">
                  <c:v>9.1275534128878206</c:v>
                </c:pt>
                <c:pt idx="112">
                  <c:v>8.8260684905660369</c:v>
                </c:pt>
                <c:pt idx="113">
                  <c:v>8.4376270669745939</c:v>
                </c:pt>
                <c:pt idx="114">
                  <c:v>8.2485602649006609</c:v>
                </c:pt>
                <c:pt idx="115">
                  <c:v>8.4913845535714287</c:v>
                </c:pt>
                <c:pt idx="116">
                  <c:v>7.4256749695740369</c:v>
                </c:pt>
                <c:pt idx="117">
                  <c:v>6.8240595028680655</c:v>
                </c:pt>
                <c:pt idx="118">
                  <c:v>6.2707620315236738</c:v>
                </c:pt>
                <c:pt idx="119">
                  <c:v>7.6170829411764407</c:v>
                </c:pt>
                <c:pt idx="120">
                  <c:v>8.1543572911963871</c:v>
                </c:pt>
                <c:pt idx="121">
                  <c:v>8.4894938532110267</c:v>
                </c:pt>
                <c:pt idx="122">
                  <c:v>8.1973085106382975</c:v>
                </c:pt>
                <c:pt idx="123">
                  <c:v>7.7709562055335963</c:v>
                </c:pt>
                <c:pt idx="124">
                  <c:v>7.6324289156626524</c:v>
                </c:pt>
                <c:pt idx="125">
                  <c:v>8.1887415584415582</c:v>
                </c:pt>
                <c:pt idx="126">
                  <c:v>11.269716676557866</c:v>
                </c:pt>
              </c:numCache>
            </c:numRef>
          </c:val>
        </c:ser>
        <c:marker val="1"/>
        <c:axId val="117142272"/>
        <c:axId val="117123712"/>
      </c:lineChart>
      <c:dateAx>
        <c:axId val="117160960"/>
        <c:scaling>
          <c:orientation val="minMax"/>
        </c:scaling>
        <c:axPos val="b"/>
        <c:numFmt formatCode="yyyy" sourceLinked="0"/>
        <c:majorTickMark val="none"/>
        <c:tickLblPos val="nextTo"/>
        <c:crossAx val="117121792"/>
        <c:crosses val="autoZero"/>
        <c:auto val="1"/>
        <c:lblOffset val="100"/>
        <c:majorUnit val="12"/>
        <c:majorTimeUnit val="months"/>
      </c:dateAx>
      <c:valAx>
        <c:axId val="117121792"/>
        <c:scaling>
          <c:orientation val="minMax"/>
          <c:min val="100"/>
        </c:scaling>
        <c:axPos val="l"/>
        <c:majorGridlines>
          <c:spPr>
            <a:ln>
              <a:solidFill>
                <a:schemeClr val="bg1">
                  <a:lumMod val="85000"/>
                </a:schemeClr>
              </a:solidFill>
            </a:ln>
          </c:spPr>
        </c:majorGridlines>
        <c:title>
          <c:tx>
            <c:rich>
              <a:bodyPr rot="0" vert="horz"/>
              <a:lstStyle/>
              <a:p>
                <a:pPr>
                  <a:defRPr b="1">
                    <a:solidFill>
                      <a:srgbClr val="C00000"/>
                    </a:solidFill>
                  </a:defRPr>
                </a:pPr>
                <a:r>
                  <a:rPr lang="en-US" b="1" dirty="0" smtClean="0">
                    <a:solidFill>
                      <a:srgbClr val="C00000"/>
                    </a:solidFill>
                  </a:rPr>
                  <a:t>Index</a:t>
                </a:r>
                <a:r>
                  <a:rPr lang="en-US" b="1" baseline="0" dirty="0" smtClean="0">
                    <a:solidFill>
                      <a:srgbClr val="C00000"/>
                    </a:solidFill>
                  </a:rPr>
                  <a:t> Level</a:t>
                </a:r>
                <a:endParaRPr lang="en-US" b="1" dirty="0">
                  <a:solidFill>
                    <a:srgbClr val="C00000"/>
                  </a:solidFill>
                </a:endParaRPr>
              </a:p>
            </c:rich>
          </c:tx>
          <c:layout>
            <c:manualLayout>
              <c:xMode val="edge"/>
              <c:yMode val="edge"/>
              <c:x val="1.6194287747909235E-3"/>
              <c:y val="6.3708715532417096E-2"/>
            </c:manualLayout>
          </c:layout>
        </c:title>
        <c:numFmt formatCode="0" sourceLinked="0"/>
        <c:tickLblPos val="nextTo"/>
        <c:spPr>
          <a:ln>
            <a:noFill/>
          </a:ln>
        </c:spPr>
        <c:txPr>
          <a:bodyPr/>
          <a:lstStyle/>
          <a:p>
            <a:pPr>
              <a:defRPr>
                <a:solidFill>
                  <a:srgbClr val="C00000"/>
                </a:solidFill>
              </a:defRPr>
            </a:pPr>
            <a:endParaRPr lang="en-US"/>
          </a:p>
        </c:txPr>
        <c:crossAx val="117160960"/>
        <c:crosses val="autoZero"/>
        <c:crossBetween val="between"/>
      </c:valAx>
      <c:valAx>
        <c:axId val="117123712"/>
        <c:scaling>
          <c:orientation val="minMax"/>
        </c:scaling>
        <c:axPos val="r"/>
        <c:title>
          <c:tx>
            <c:rich>
              <a:bodyPr rot="0" vert="horz"/>
              <a:lstStyle/>
              <a:p>
                <a:pPr algn="r">
                  <a:defRPr/>
                </a:pPr>
                <a:r>
                  <a:rPr lang="en-US" dirty="0"/>
                  <a:t>SFR Months' Supply</a:t>
                </a:r>
              </a:p>
            </c:rich>
          </c:tx>
          <c:layout>
            <c:manualLayout>
              <c:xMode val="edge"/>
              <c:yMode val="edge"/>
              <c:x val="0.88211379863329442"/>
              <c:y val="5.7487883784762557E-2"/>
            </c:manualLayout>
          </c:layout>
        </c:title>
        <c:numFmt formatCode="0" sourceLinked="0"/>
        <c:tickLblPos val="nextTo"/>
        <c:spPr>
          <a:ln>
            <a:noFill/>
          </a:ln>
        </c:spPr>
        <c:crossAx val="117142272"/>
        <c:crosses val="max"/>
        <c:crossBetween val="between"/>
      </c:valAx>
      <c:dateAx>
        <c:axId val="117142272"/>
        <c:scaling>
          <c:orientation val="minMax"/>
        </c:scaling>
        <c:delete val="1"/>
        <c:axPos val="b"/>
        <c:numFmt formatCode="mmm\-yy" sourceLinked="1"/>
        <c:tickLblPos val="none"/>
        <c:crossAx val="117123712"/>
        <c:crosses val="autoZero"/>
        <c:auto val="1"/>
        <c:lblOffset val="100"/>
      </c:dateAx>
    </c:plotArea>
    <c:legend>
      <c:legendPos val="b"/>
      <c:layout>
        <c:manualLayout>
          <c:xMode val="edge"/>
          <c:yMode val="edge"/>
          <c:x val="0.16595111157861325"/>
          <c:y val="0.86440136068366613"/>
          <c:w val="0.71204132503640061"/>
          <c:h val="6.2946636213845844E-2"/>
        </c:manualLayout>
      </c:layout>
      <c:txPr>
        <a:bodyPr/>
        <a:lstStyle/>
        <a:p>
          <a:pPr>
            <a:defRPr sz="900"/>
          </a:pPr>
          <a:endParaRPr lang="en-US"/>
        </a:p>
      </c:txPr>
    </c:legend>
    <c:plotVisOnly val="1"/>
    <c:dispBlanksAs val="gap"/>
  </c:chart>
  <c:spPr>
    <a:ln>
      <a:noFill/>
    </a:ln>
  </c:spPr>
  <c:txPr>
    <a:bodyPr/>
    <a:lstStyle/>
    <a:p>
      <a:pPr>
        <a:defRPr>
          <a:latin typeface="Trebuchet MS" pitchFamily="34" charset="0"/>
        </a:defRPr>
      </a:pPr>
      <a:endParaRPr lang="en-US"/>
    </a:p>
  </c:txPr>
  <c:externalData r:id="rId1"/>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sz="1800"/>
            </a:pPr>
            <a:r>
              <a:rPr lang="en-US"/>
              <a:t>Revisions to Blue Chip Real GDP Forecast</a:t>
            </a:r>
          </a:p>
          <a:p>
            <a:pPr>
              <a:defRPr sz="1800"/>
            </a:pPr>
            <a:r>
              <a:rPr lang="en-US" sz="1400" b="0"/>
              <a:t>annualized quarterly percent change</a:t>
            </a:r>
          </a:p>
        </c:rich>
      </c:tx>
      <c:layout/>
    </c:title>
    <c:plotArea>
      <c:layout>
        <c:manualLayout>
          <c:layoutTarget val="inner"/>
          <c:xMode val="edge"/>
          <c:yMode val="edge"/>
          <c:x val="5.0201831894726934E-2"/>
          <c:y val="0.14109858752035445"/>
          <c:w val="0.91877143178708665"/>
          <c:h val="0.65585651793525812"/>
        </c:manualLayout>
      </c:layout>
      <c:barChart>
        <c:barDir val="col"/>
        <c:grouping val="clustered"/>
        <c:ser>
          <c:idx val="2"/>
          <c:order val="1"/>
          <c:tx>
            <c:strRef>
              <c:f>DATA!$D$1</c:f>
              <c:strCache>
                <c:ptCount val="1"/>
                <c:pt idx="0">
                  <c:v>June Forecast</c:v>
                </c:pt>
              </c:strCache>
            </c:strRef>
          </c:tx>
          <c:spPr>
            <a:solidFill>
              <a:srgbClr val="BFBFBF">
                <a:lumMod val="60000"/>
                <a:lumOff val="40000"/>
              </a:srgbClr>
            </a:solidFill>
          </c:spPr>
          <c:cat>
            <c:strRef>
              <c:f>DATA!$A$2:$A$18</c:f>
              <c:strCache>
                <c:ptCount val="16"/>
                <c:pt idx="0">
                  <c:v>Q1 2008</c:v>
                </c:pt>
                <c:pt idx="1">
                  <c:v>Q2 2008</c:v>
                </c:pt>
                <c:pt idx="2">
                  <c:v>Q3 2008</c:v>
                </c:pt>
                <c:pt idx="3">
                  <c:v>Q4 2008</c:v>
                </c:pt>
                <c:pt idx="4">
                  <c:v>Q1 2009</c:v>
                </c:pt>
                <c:pt idx="5">
                  <c:v>Q2 2009</c:v>
                </c:pt>
                <c:pt idx="6">
                  <c:v>Q3 2009</c:v>
                </c:pt>
                <c:pt idx="7">
                  <c:v>Q4 2009</c:v>
                </c:pt>
                <c:pt idx="8">
                  <c:v>Q1 2010</c:v>
                </c:pt>
                <c:pt idx="9">
                  <c:v>Q2 2010</c:v>
                </c:pt>
                <c:pt idx="10">
                  <c:v>Q3 2010</c:v>
                </c:pt>
                <c:pt idx="11">
                  <c:v>Q4 2010</c:v>
                </c:pt>
                <c:pt idx="12">
                  <c:v>Q1 2011</c:v>
                </c:pt>
                <c:pt idx="13">
                  <c:v>Q2 2011</c:v>
                </c:pt>
                <c:pt idx="14">
                  <c:v>Q3 2011</c:v>
                </c:pt>
                <c:pt idx="15">
                  <c:v>Q4 2011</c:v>
                </c:pt>
              </c:strCache>
            </c:strRef>
          </c:cat>
          <c:val>
            <c:numRef>
              <c:f>DATA!$D$2:$D$18</c:f>
              <c:numCache>
                <c:formatCode>General</c:formatCode>
                <c:ptCount val="17"/>
                <c:pt idx="9" formatCode="0.0">
                  <c:v>3.5</c:v>
                </c:pt>
                <c:pt idx="10" formatCode="0.0">
                  <c:v>3</c:v>
                </c:pt>
                <c:pt idx="11" formatCode="0.0">
                  <c:v>3.1</c:v>
                </c:pt>
                <c:pt idx="12" formatCode="0.0">
                  <c:v>3</c:v>
                </c:pt>
                <c:pt idx="13" formatCode="0.0">
                  <c:v>3.1</c:v>
                </c:pt>
                <c:pt idx="14" formatCode="0.0">
                  <c:v>3.2</c:v>
                </c:pt>
                <c:pt idx="15" formatCode="0.0">
                  <c:v>3.2</c:v>
                </c:pt>
              </c:numCache>
            </c:numRef>
          </c:val>
        </c:ser>
        <c:ser>
          <c:idx val="3"/>
          <c:order val="2"/>
          <c:tx>
            <c:strRef>
              <c:f>DATA!$E$1</c:f>
              <c:strCache>
                <c:ptCount val="1"/>
                <c:pt idx="0">
                  <c:v>September Forecast</c:v>
                </c:pt>
              </c:strCache>
            </c:strRef>
          </c:tx>
          <c:spPr>
            <a:solidFill>
              <a:srgbClr val="921C04"/>
            </a:solidFill>
          </c:spPr>
          <c:cat>
            <c:strRef>
              <c:f>DATA!$A$2:$A$18</c:f>
              <c:strCache>
                <c:ptCount val="16"/>
                <c:pt idx="0">
                  <c:v>Q1 2008</c:v>
                </c:pt>
                <c:pt idx="1">
                  <c:v>Q2 2008</c:v>
                </c:pt>
                <c:pt idx="2">
                  <c:v>Q3 2008</c:v>
                </c:pt>
                <c:pt idx="3">
                  <c:v>Q4 2008</c:v>
                </c:pt>
                <c:pt idx="4">
                  <c:v>Q1 2009</c:v>
                </c:pt>
                <c:pt idx="5">
                  <c:v>Q2 2009</c:v>
                </c:pt>
                <c:pt idx="6">
                  <c:v>Q3 2009</c:v>
                </c:pt>
                <c:pt idx="7">
                  <c:v>Q4 2009</c:v>
                </c:pt>
                <c:pt idx="8">
                  <c:v>Q1 2010</c:v>
                </c:pt>
                <c:pt idx="9">
                  <c:v>Q2 2010</c:v>
                </c:pt>
                <c:pt idx="10">
                  <c:v>Q3 2010</c:v>
                </c:pt>
                <c:pt idx="11">
                  <c:v>Q4 2010</c:v>
                </c:pt>
                <c:pt idx="12">
                  <c:v>Q1 2011</c:v>
                </c:pt>
                <c:pt idx="13">
                  <c:v>Q2 2011</c:v>
                </c:pt>
                <c:pt idx="14">
                  <c:v>Q3 2011</c:v>
                </c:pt>
                <c:pt idx="15">
                  <c:v>Q4 2011</c:v>
                </c:pt>
              </c:strCache>
            </c:strRef>
          </c:cat>
          <c:val>
            <c:numRef>
              <c:f>DATA!$E$2:$E$18</c:f>
              <c:numCache>
                <c:formatCode>General</c:formatCode>
                <c:ptCount val="17"/>
                <c:pt idx="9" formatCode="0.0">
                  <c:v>1.6</c:v>
                </c:pt>
                <c:pt idx="10" formatCode="0.0">
                  <c:v>1.6</c:v>
                </c:pt>
                <c:pt idx="11" formatCode="0.0">
                  <c:v>2.2999999999999998</c:v>
                </c:pt>
                <c:pt idx="12" formatCode="0.0">
                  <c:v>2.5</c:v>
                </c:pt>
                <c:pt idx="13" formatCode="0.0">
                  <c:v>2.8</c:v>
                </c:pt>
                <c:pt idx="14" formatCode="0.0">
                  <c:v>3</c:v>
                </c:pt>
                <c:pt idx="15" formatCode="0.0">
                  <c:v>3.2</c:v>
                </c:pt>
              </c:numCache>
            </c:numRef>
          </c:val>
        </c:ser>
        <c:gapWidth val="56"/>
        <c:axId val="100959360"/>
        <c:axId val="100985472"/>
      </c:barChart>
      <c:lineChart>
        <c:grouping val="standard"/>
        <c:ser>
          <c:idx val="0"/>
          <c:order val="0"/>
          <c:tx>
            <c:strRef>
              <c:f>DATA!$B$1</c:f>
              <c:strCache>
                <c:ptCount val="1"/>
                <c:pt idx="0">
                  <c:v>Actual</c:v>
                </c:pt>
              </c:strCache>
            </c:strRef>
          </c:tx>
          <c:spPr>
            <a:ln>
              <a:solidFill>
                <a:srgbClr val="000000"/>
              </a:solidFill>
            </a:ln>
          </c:spPr>
          <c:marker>
            <c:symbol val="none"/>
          </c:marker>
          <c:cat>
            <c:strRef>
              <c:f>DATA!$A$2:$A$18</c:f>
              <c:strCache>
                <c:ptCount val="16"/>
                <c:pt idx="0">
                  <c:v>Q1 2008</c:v>
                </c:pt>
                <c:pt idx="1">
                  <c:v>Q2 2008</c:v>
                </c:pt>
                <c:pt idx="2">
                  <c:v>Q3 2008</c:v>
                </c:pt>
                <c:pt idx="3">
                  <c:v>Q4 2008</c:v>
                </c:pt>
                <c:pt idx="4">
                  <c:v>Q1 2009</c:v>
                </c:pt>
                <c:pt idx="5">
                  <c:v>Q2 2009</c:v>
                </c:pt>
                <c:pt idx="6">
                  <c:v>Q3 2009</c:v>
                </c:pt>
                <c:pt idx="7">
                  <c:v>Q4 2009</c:v>
                </c:pt>
                <c:pt idx="8">
                  <c:v>Q1 2010</c:v>
                </c:pt>
                <c:pt idx="9">
                  <c:v>Q2 2010</c:v>
                </c:pt>
                <c:pt idx="10">
                  <c:v>Q3 2010</c:v>
                </c:pt>
                <c:pt idx="11">
                  <c:v>Q4 2010</c:v>
                </c:pt>
                <c:pt idx="12">
                  <c:v>Q1 2011</c:v>
                </c:pt>
                <c:pt idx="13">
                  <c:v>Q2 2011</c:v>
                </c:pt>
                <c:pt idx="14">
                  <c:v>Q3 2011</c:v>
                </c:pt>
                <c:pt idx="15">
                  <c:v>Q4 2011</c:v>
                </c:pt>
              </c:strCache>
            </c:strRef>
          </c:cat>
          <c:val>
            <c:numRef>
              <c:f>DATA!$B$2:$B$18</c:f>
              <c:numCache>
                <c:formatCode>0.0</c:formatCode>
                <c:ptCount val="17"/>
                <c:pt idx="0">
                  <c:v>-0.73000000000000065</c:v>
                </c:pt>
                <c:pt idx="1">
                  <c:v>0.60000000000000064</c:v>
                </c:pt>
                <c:pt idx="2">
                  <c:v>-4</c:v>
                </c:pt>
                <c:pt idx="3">
                  <c:v>-6.7700000000000014</c:v>
                </c:pt>
                <c:pt idx="4">
                  <c:v>-4.87</c:v>
                </c:pt>
                <c:pt idx="5">
                  <c:v>-0.70000000000000062</c:v>
                </c:pt>
                <c:pt idx="6">
                  <c:v>1.6</c:v>
                </c:pt>
                <c:pt idx="7">
                  <c:v>5.01</c:v>
                </c:pt>
                <c:pt idx="8">
                  <c:v>3.73</c:v>
                </c:pt>
                <c:pt idx="9">
                  <c:v>1.61</c:v>
                </c:pt>
              </c:numCache>
            </c:numRef>
          </c:val>
        </c:ser>
        <c:marker val="1"/>
        <c:axId val="100959360"/>
        <c:axId val="100985472"/>
      </c:lineChart>
      <c:catAx>
        <c:axId val="100959360"/>
        <c:scaling>
          <c:orientation val="minMax"/>
        </c:scaling>
        <c:axPos val="b"/>
        <c:numFmt formatCode="[$-409]mmm\-yy;@" sourceLinked="0"/>
        <c:majorTickMark val="none"/>
        <c:tickLblPos val="low"/>
        <c:spPr>
          <a:ln>
            <a:solidFill>
              <a:srgbClr val="000000"/>
            </a:solidFill>
          </a:ln>
        </c:spPr>
        <c:txPr>
          <a:bodyPr/>
          <a:lstStyle/>
          <a:p>
            <a:pPr>
              <a:defRPr sz="1200"/>
            </a:pPr>
            <a:endParaRPr lang="en-US"/>
          </a:p>
        </c:txPr>
        <c:crossAx val="100985472"/>
        <c:crosses val="autoZero"/>
        <c:auto val="1"/>
        <c:lblAlgn val="ctr"/>
        <c:lblOffset val="100"/>
      </c:catAx>
      <c:valAx>
        <c:axId val="100985472"/>
        <c:scaling>
          <c:orientation val="minMax"/>
        </c:scaling>
        <c:axPos val="l"/>
        <c:majorGridlines>
          <c:spPr>
            <a:ln>
              <a:solidFill>
                <a:schemeClr val="bg1">
                  <a:lumMod val="75000"/>
                </a:schemeClr>
              </a:solidFill>
            </a:ln>
          </c:spPr>
        </c:majorGridlines>
        <c:numFmt formatCode="General" sourceLinked="1"/>
        <c:majorTickMark val="none"/>
        <c:tickLblPos val="low"/>
        <c:spPr>
          <a:ln w="9525">
            <a:noFill/>
          </a:ln>
        </c:spPr>
        <c:txPr>
          <a:bodyPr/>
          <a:lstStyle/>
          <a:p>
            <a:pPr>
              <a:defRPr sz="1200"/>
            </a:pPr>
            <a:endParaRPr lang="en-US"/>
          </a:p>
        </c:txPr>
        <c:crossAx val="100959360"/>
        <c:crosses val="autoZero"/>
        <c:crossBetween val="between"/>
      </c:valAx>
    </c:plotArea>
    <c:legend>
      <c:legendPos val="b"/>
      <c:layout>
        <c:manualLayout>
          <c:xMode val="edge"/>
          <c:yMode val="edge"/>
          <c:x val="0.17420500604509279"/>
          <c:y val="0.90361727511333811"/>
          <c:w val="0.6933873313030201"/>
          <c:h val="3.9991092022588083E-2"/>
        </c:manualLayout>
      </c:layout>
      <c:txPr>
        <a:bodyPr/>
        <a:lstStyle/>
        <a:p>
          <a:pPr>
            <a:defRPr sz="1200"/>
          </a:pPr>
          <a:endParaRPr lang="en-US"/>
        </a:p>
      </c:txPr>
    </c:legend>
    <c:plotVisOnly val="1"/>
    <c:dispBlanksAs val="gap"/>
  </c:chart>
  <c:spPr>
    <a:ln>
      <a:noFill/>
    </a:ln>
  </c:spPr>
  <c:txPr>
    <a:bodyPr/>
    <a:lstStyle/>
    <a:p>
      <a:pPr>
        <a:defRPr>
          <a:latin typeface="Trebuchet MS" pitchFamily="34" charset="0"/>
        </a:defRPr>
      </a:pPr>
      <a:endParaRPr lang="en-US"/>
    </a:p>
  </c:txPr>
  <c:externalData r:id="rId2"/>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000000"/>
                </a:solidFill>
                <a:latin typeface="Trebuchet MS"/>
                <a:ea typeface="Trebuchet MS"/>
                <a:cs typeface="Trebuchet MS"/>
              </a:defRPr>
            </a:pPr>
            <a:r>
              <a:rPr lang="en-US" dirty="0"/>
              <a:t>Unemployment Rates</a:t>
            </a:r>
          </a:p>
          <a:p>
            <a:pPr>
              <a:defRPr sz="1800" b="1" i="0" u="none" strike="noStrike" baseline="0">
                <a:solidFill>
                  <a:srgbClr val="000000"/>
                </a:solidFill>
                <a:latin typeface="Trebuchet MS"/>
                <a:ea typeface="Trebuchet MS"/>
                <a:cs typeface="Trebuchet MS"/>
              </a:defRPr>
            </a:pPr>
            <a:r>
              <a:rPr lang="en-US" dirty="0" smtClean="0"/>
              <a:t>August </a:t>
            </a:r>
            <a:r>
              <a:rPr lang="en-US" dirty="0"/>
              <a:t>2010</a:t>
            </a:r>
          </a:p>
        </c:rich>
      </c:tx>
      <c:layout>
        <c:manualLayout>
          <c:xMode val="edge"/>
          <c:yMode val="edge"/>
          <c:x val="0.36141964555315542"/>
          <c:y val="1.6892888388951487E-2"/>
        </c:manualLayout>
      </c:layout>
      <c:spPr>
        <a:noFill/>
        <a:ln w="25400">
          <a:noFill/>
        </a:ln>
      </c:spPr>
    </c:title>
    <c:plotArea>
      <c:layout>
        <c:manualLayout>
          <c:layoutTarget val="inner"/>
          <c:xMode val="edge"/>
          <c:yMode val="edge"/>
          <c:x val="6.4372918978912522E-2"/>
          <c:y val="0.14582645399279837"/>
          <c:w val="0.87557797582994357"/>
          <c:h val="0.71215514727325768"/>
        </c:manualLayout>
      </c:layout>
      <c:barChart>
        <c:barDir val="col"/>
        <c:grouping val="clustered"/>
        <c:ser>
          <c:idx val="2"/>
          <c:order val="0"/>
          <c:spPr>
            <a:solidFill>
              <a:srgbClr val="FFFFFF">
                <a:lumMod val="85000"/>
              </a:srgbClr>
            </a:solidFill>
            <a:ln w="28575">
              <a:noFill/>
              <a:prstDash val="solid"/>
            </a:ln>
          </c:spPr>
          <c:dLbls>
            <c:dLbl>
              <c:idx val="67"/>
              <c:layout>
                <c:manualLayout>
                  <c:x val="-1.4652014652014652E-2"/>
                  <c:y val="2.6222894604135152E-2"/>
                </c:manualLayout>
              </c:layout>
              <c:showSerName val="1"/>
            </c:dLbl>
            <c:dLbl>
              <c:idx val="94"/>
              <c:showSerName val="1"/>
            </c:dLbl>
            <c:delete val="1"/>
          </c:dLbls>
          <c:cat>
            <c:numRef>
              <c:f>'Urates U1 U6'!$B$3:$B$1000</c:f>
              <c:numCache>
                <c:formatCode>yyyymm</c:formatCode>
                <c:ptCount val="998"/>
                <c:pt idx="0">
                  <c:v>18264</c:v>
                </c:pt>
                <c:pt idx="1">
                  <c:v>18295</c:v>
                </c:pt>
                <c:pt idx="2">
                  <c:v>18323</c:v>
                </c:pt>
                <c:pt idx="3">
                  <c:v>18354</c:v>
                </c:pt>
                <c:pt idx="4">
                  <c:v>18384</c:v>
                </c:pt>
                <c:pt idx="5">
                  <c:v>18415</c:v>
                </c:pt>
                <c:pt idx="6">
                  <c:v>18445</c:v>
                </c:pt>
                <c:pt idx="7">
                  <c:v>18476</c:v>
                </c:pt>
                <c:pt idx="8">
                  <c:v>18507</c:v>
                </c:pt>
                <c:pt idx="9">
                  <c:v>18537</c:v>
                </c:pt>
                <c:pt idx="10">
                  <c:v>18568</c:v>
                </c:pt>
                <c:pt idx="11">
                  <c:v>18598</c:v>
                </c:pt>
                <c:pt idx="12">
                  <c:v>18629</c:v>
                </c:pt>
                <c:pt idx="13">
                  <c:v>18660</c:v>
                </c:pt>
                <c:pt idx="14">
                  <c:v>18688</c:v>
                </c:pt>
                <c:pt idx="15">
                  <c:v>18719</c:v>
                </c:pt>
                <c:pt idx="16">
                  <c:v>18749</c:v>
                </c:pt>
                <c:pt idx="17">
                  <c:v>18780</c:v>
                </c:pt>
                <c:pt idx="18">
                  <c:v>18810</c:v>
                </c:pt>
                <c:pt idx="19">
                  <c:v>18841</c:v>
                </c:pt>
                <c:pt idx="20">
                  <c:v>18872</c:v>
                </c:pt>
                <c:pt idx="21">
                  <c:v>18902</c:v>
                </c:pt>
                <c:pt idx="22">
                  <c:v>18933</c:v>
                </c:pt>
                <c:pt idx="23">
                  <c:v>18963</c:v>
                </c:pt>
                <c:pt idx="24">
                  <c:v>18994</c:v>
                </c:pt>
                <c:pt idx="25">
                  <c:v>19025</c:v>
                </c:pt>
                <c:pt idx="26">
                  <c:v>19054</c:v>
                </c:pt>
                <c:pt idx="27">
                  <c:v>19085</c:v>
                </c:pt>
                <c:pt idx="28">
                  <c:v>19115</c:v>
                </c:pt>
                <c:pt idx="29">
                  <c:v>19146</c:v>
                </c:pt>
                <c:pt idx="30">
                  <c:v>19176</c:v>
                </c:pt>
                <c:pt idx="31">
                  <c:v>19207</c:v>
                </c:pt>
                <c:pt idx="32">
                  <c:v>19238</c:v>
                </c:pt>
                <c:pt idx="33">
                  <c:v>19268</c:v>
                </c:pt>
                <c:pt idx="34">
                  <c:v>19299</c:v>
                </c:pt>
                <c:pt idx="35">
                  <c:v>19329</c:v>
                </c:pt>
                <c:pt idx="36">
                  <c:v>19360</c:v>
                </c:pt>
                <c:pt idx="37">
                  <c:v>19391</c:v>
                </c:pt>
                <c:pt idx="38">
                  <c:v>19419</c:v>
                </c:pt>
                <c:pt idx="39">
                  <c:v>19450</c:v>
                </c:pt>
                <c:pt idx="40">
                  <c:v>19480</c:v>
                </c:pt>
                <c:pt idx="41">
                  <c:v>19511</c:v>
                </c:pt>
                <c:pt idx="42">
                  <c:v>19541</c:v>
                </c:pt>
                <c:pt idx="43">
                  <c:v>19572</c:v>
                </c:pt>
                <c:pt idx="44">
                  <c:v>19603</c:v>
                </c:pt>
                <c:pt idx="45">
                  <c:v>19633</c:v>
                </c:pt>
                <c:pt idx="46">
                  <c:v>19664</c:v>
                </c:pt>
                <c:pt idx="47">
                  <c:v>19694</c:v>
                </c:pt>
                <c:pt idx="48">
                  <c:v>19725</c:v>
                </c:pt>
                <c:pt idx="49">
                  <c:v>19756</c:v>
                </c:pt>
                <c:pt idx="50">
                  <c:v>19784</c:v>
                </c:pt>
                <c:pt idx="51">
                  <c:v>19815</c:v>
                </c:pt>
                <c:pt idx="52">
                  <c:v>19845</c:v>
                </c:pt>
                <c:pt idx="53">
                  <c:v>19876</c:v>
                </c:pt>
                <c:pt idx="54">
                  <c:v>19906</c:v>
                </c:pt>
                <c:pt idx="55">
                  <c:v>19937</c:v>
                </c:pt>
                <c:pt idx="56">
                  <c:v>19968</c:v>
                </c:pt>
                <c:pt idx="57">
                  <c:v>19998</c:v>
                </c:pt>
                <c:pt idx="58">
                  <c:v>20029</c:v>
                </c:pt>
                <c:pt idx="59">
                  <c:v>20059</c:v>
                </c:pt>
                <c:pt idx="60">
                  <c:v>20090</c:v>
                </c:pt>
                <c:pt idx="61">
                  <c:v>20121</c:v>
                </c:pt>
                <c:pt idx="62">
                  <c:v>20149</c:v>
                </c:pt>
                <c:pt idx="63">
                  <c:v>20180</c:v>
                </c:pt>
                <c:pt idx="64">
                  <c:v>20210</c:v>
                </c:pt>
                <c:pt idx="65">
                  <c:v>20241</c:v>
                </c:pt>
                <c:pt idx="66">
                  <c:v>20271</c:v>
                </c:pt>
                <c:pt idx="67">
                  <c:v>20302</c:v>
                </c:pt>
                <c:pt idx="68">
                  <c:v>20333</c:v>
                </c:pt>
                <c:pt idx="69">
                  <c:v>20363</c:v>
                </c:pt>
                <c:pt idx="70">
                  <c:v>20394</c:v>
                </c:pt>
                <c:pt idx="71">
                  <c:v>20424</c:v>
                </c:pt>
                <c:pt idx="72">
                  <c:v>20455</c:v>
                </c:pt>
                <c:pt idx="73">
                  <c:v>20486</c:v>
                </c:pt>
                <c:pt idx="74">
                  <c:v>20515</c:v>
                </c:pt>
                <c:pt idx="75">
                  <c:v>20546</c:v>
                </c:pt>
                <c:pt idx="76">
                  <c:v>20576</c:v>
                </c:pt>
                <c:pt idx="77">
                  <c:v>20607</c:v>
                </c:pt>
                <c:pt idx="78">
                  <c:v>20637</c:v>
                </c:pt>
                <c:pt idx="79">
                  <c:v>20668</c:v>
                </c:pt>
                <c:pt idx="80">
                  <c:v>20699</c:v>
                </c:pt>
                <c:pt idx="81">
                  <c:v>20729</c:v>
                </c:pt>
                <c:pt idx="82">
                  <c:v>20760</c:v>
                </c:pt>
                <c:pt idx="83">
                  <c:v>20790</c:v>
                </c:pt>
                <c:pt idx="84">
                  <c:v>20821</c:v>
                </c:pt>
                <c:pt idx="85">
                  <c:v>20852</c:v>
                </c:pt>
                <c:pt idx="86">
                  <c:v>20880</c:v>
                </c:pt>
                <c:pt idx="87">
                  <c:v>20911</c:v>
                </c:pt>
                <c:pt idx="88">
                  <c:v>20941</c:v>
                </c:pt>
                <c:pt idx="89">
                  <c:v>20972</c:v>
                </c:pt>
                <c:pt idx="90">
                  <c:v>21002</c:v>
                </c:pt>
                <c:pt idx="91">
                  <c:v>21033</c:v>
                </c:pt>
                <c:pt idx="92">
                  <c:v>21064</c:v>
                </c:pt>
                <c:pt idx="93">
                  <c:v>21094</c:v>
                </c:pt>
                <c:pt idx="94">
                  <c:v>21125</c:v>
                </c:pt>
                <c:pt idx="95">
                  <c:v>21155</c:v>
                </c:pt>
                <c:pt idx="96">
                  <c:v>21186</c:v>
                </c:pt>
                <c:pt idx="97">
                  <c:v>21217</c:v>
                </c:pt>
                <c:pt idx="98">
                  <c:v>21245</c:v>
                </c:pt>
                <c:pt idx="99">
                  <c:v>21276</c:v>
                </c:pt>
                <c:pt idx="100">
                  <c:v>21306</c:v>
                </c:pt>
                <c:pt idx="101">
                  <c:v>21337</c:v>
                </c:pt>
                <c:pt idx="102">
                  <c:v>21367</c:v>
                </c:pt>
                <c:pt idx="103">
                  <c:v>21398</c:v>
                </c:pt>
                <c:pt idx="104">
                  <c:v>21429</c:v>
                </c:pt>
                <c:pt idx="105">
                  <c:v>21459</c:v>
                </c:pt>
                <c:pt idx="106">
                  <c:v>21490</c:v>
                </c:pt>
                <c:pt idx="107">
                  <c:v>21520</c:v>
                </c:pt>
                <c:pt idx="108">
                  <c:v>21551</c:v>
                </c:pt>
                <c:pt idx="109">
                  <c:v>21582</c:v>
                </c:pt>
                <c:pt idx="110">
                  <c:v>21610</c:v>
                </c:pt>
                <c:pt idx="111">
                  <c:v>21641</c:v>
                </c:pt>
                <c:pt idx="112">
                  <c:v>21671</c:v>
                </c:pt>
                <c:pt idx="113">
                  <c:v>21702</c:v>
                </c:pt>
                <c:pt idx="114">
                  <c:v>21732</c:v>
                </c:pt>
                <c:pt idx="115">
                  <c:v>21763</c:v>
                </c:pt>
                <c:pt idx="116">
                  <c:v>21794</c:v>
                </c:pt>
                <c:pt idx="117">
                  <c:v>21824</c:v>
                </c:pt>
                <c:pt idx="118">
                  <c:v>21855</c:v>
                </c:pt>
                <c:pt idx="119">
                  <c:v>21885</c:v>
                </c:pt>
                <c:pt idx="120">
                  <c:v>21916</c:v>
                </c:pt>
                <c:pt idx="121">
                  <c:v>21947</c:v>
                </c:pt>
                <c:pt idx="122">
                  <c:v>21976</c:v>
                </c:pt>
                <c:pt idx="123">
                  <c:v>22007</c:v>
                </c:pt>
                <c:pt idx="124">
                  <c:v>22037</c:v>
                </c:pt>
                <c:pt idx="125">
                  <c:v>22068</c:v>
                </c:pt>
                <c:pt idx="126">
                  <c:v>22098</c:v>
                </c:pt>
                <c:pt idx="127">
                  <c:v>22129</c:v>
                </c:pt>
                <c:pt idx="128">
                  <c:v>22160</c:v>
                </c:pt>
                <c:pt idx="129">
                  <c:v>22190</c:v>
                </c:pt>
                <c:pt idx="130">
                  <c:v>22221</c:v>
                </c:pt>
                <c:pt idx="131">
                  <c:v>22251</c:v>
                </c:pt>
                <c:pt idx="132">
                  <c:v>22282</c:v>
                </c:pt>
                <c:pt idx="133">
                  <c:v>22313</c:v>
                </c:pt>
                <c:pt idx="134">
                  <c:v>22341</c:v>
                </c:pt>
                <c:pt idx="135">
                  <c:v>22372</c:v>
                </c:pt>
                <c:pt idx="136">
                  <c:v>22402</c:v>
                </c:pt>
                <c:pt idx="137">
                  <c:v>22433</c:v>
                </c:pt>
                <c:pt idx="138">
                  <c:v>22463</c:v>
                </c:pt>
                <c:pt idx="139">
                  <c:v>22494</c:v>
                </c:pt>
                <c:pt idx="140">
                  <c:v>22525</c:v>
                </c:pt>
                <c:pt idx="141">
                  <c:v>22555</c:v>
                </c:pt>
                <c:pt idx="142">
                  <c:v>22586</c:v>
                </c:pt>
                <c:pt idx="143">
                  <c:v>22616</c:v>
                </c:pt>
                <c:pt idx="144">
                  <c:v>22647</c:v>
                </c:pt>
                <c:pt idx="145">
                  <c:v>22678</c:v>
                </c:pt>
                <c:pt idx="146">
                  <c:v>22706</c:v>
                </c:pt>
                <c:pt idx="147">
                  <c:v>22737</c:v>
                </c:pt>
                <c:pt idx="148">
                  <c:v>22767</c:v>
                </c:pt>
                <c:pt idx="149">
                  <c:v>22798</c:v>
                </c:pt>
                <c:pt idx="150">
                  <c:v>22828</c:v>
                </c:pt>
                <c:pt idx="151">
                  <c:v>22859</c:v>
                </c:pt>
                <c:pt idx="152">
                  <c:v>22890</c:v>
                </c:pt>
                <c:pt idx="153">
                  <c:v>22920</c:v>
                </c:pt>
                <c:pt idx="154">
                  <c:v>22951</c:v>
                </c:pt>
                <c:pt idx="155">
                  <c:v>22981</c:v>
                </c:pt>
                <c:pt idx="156">
                  <c:v>23012</c:v>
                </c:pt>
                <c:pt idx="157">
                  <c:v>23043</c:v>
                </c:pt>
                <c:pt idx="158">
                  <c:v>23071</c:v>
                </c:pt>
                <c:pt idx="159">
                  <c:v>23102</c:v>
                </c:pt>
                <c:pt idx="160">
                  <c:v>23132</c:v>
                </c:pt>
                <c:pt idx="161">
                  <c:v>23163</c:v>
                </c:pt>
                <c:pt idx="162">
                  <c:v>23193</c:v>
                </c:pt>
                <c:pt idx="163">
                  <c:v>23224</c:v>
                </c:pt>
                <c:pt idx="164">
                  <c:v>23255</c:v>
                </c:pt>
                <c:pt idx="165">
                  <c:v>23285</c:v>
                </c:pt>
                <c:pt idx="166">
                  <c:v>23316</c:v>
                </c:pt>
                <c:pt idx="167">
                  <c:v>23346</c:v>
                </c:pt>
                <c:pt idx="168">
                  <c:v>23377</c:v>
                </c:pt>
                <c:pt idx="169">
                  <c:v>23408</c:v>
                </c:pt>
                <c:pt idx="170">
                  <c:v>23437</c:v>
                </c:pt>
                <c:pt idx="171">
                  <c:v>23468</c:v>
                </c:pt>
                <c:pt idx="172">
                  <c:v>23498</c:v>
                </c:pt>
                <c:pt idx="173">
                  <c:v>23529</c:v>
                </c:pt>
                <c:pt idx="174">
                  <c:v>23559</c:v>
                </c:pt>
                <c:pt idx="175">
                  <c:v>23590</c:v>
                </c:pt>
                <c:pt idx="176">
                  <c:v>23621</c:v>
                </c:pt>
                <c:pt idx="177">
                  <c:v>23651</c:v>
                </c:pt>
                <c:pt idx="178">
                  <c:v>23682</c:v>
                </c:pt>
                <c:pt idx="179">
                  <c:v>23712</c:v>
                </c:pt>
                <c:pt idx="180">
                  <c:v>23743</c:v>
                </c:pt>
                <c:pt idx="181">
                  <c:v>23774</c:v>
                </c:pt>
                <c:pt idx="182">
                  <c:v>23802</c:v>
                </c:pt>
                <c:pt idx="183">
                  <c:v>23833</c:v>
                </c:pt>
                <c:pt idx="184">
                  <c:v>23863</c:v>
                </c:pt>
                <c:pt idx="185">
                  <c:v>23894</c:v>
                </c:pt>
                <c:pt idx="186">
                  <c:v>23924</c:v>
                </c:pt>
                <c:pt idx="187">
                  <c:v>23955</c:v>
                </c:pt>
                <c:pt idx="188">
                  <c:v>23986</c:v>
                </c:pt>
                <c:pt idx="189">
                  <c:v>24016</c:v>
                </c:pt>
                <c:pt idx="190">
                  <c:v>24047</c:v>
                </c:pt>
                <c:pt idx="191">
                  <c:v>24077</c:v>
                </c:pt>
                <c:pt idx="192">
                  <c:v>24108</c:v>
                </c:pt>
                <c:pt idx="193">
                  <c:v>24139</c:v>
                </c:pt>
                <c:pt idx="194">
                  <c:v>24167</c:v>
                </c:pt>
                <c:pt idx="195">
                  <c:v>24198</c:v>
                </c:pt>
                <c:pt idx="196">
                  <c:v>24228</c:v>
                </c:pt>
                <c:pt idx="197">
                  <c:v>24259</c:v>
                </c:pt>
                <c:pt idx="198">
                  <c:v>24289</c:v>
                </c:pt>
                <c:pt idx="199">
                  <c:v>24320</c:v>
                </c:pt>
                <c:pt idx="200">
                  <c:v>24351</c:v>
                </c:pt>
                <c:pt idx="201">
                  <c:v>24381</c:v>
                </c:pt>
                <c:pt idx="202">
                  <c:v>24412</c:v>
                </c:pt>
                <c:pt idx="203">
                  <c:v>24442</c:v>
                </c:pt>
                <c:pt idx="204">
                  <c:v>24473</c:v>
                </c:pt>
                <c:pt idx="205">
                  <c:v>24504</c:v>
                </c:pt>
                <c:pt idx="206">
                  <c:v>24532</c:v>
                </c:pt>
                <c:pt idx="207">
                  <c:v>24563</c:v>
                </c:pt>
                <c:pt idx="208">
                  <c:v>24593</c:v>
                </c:pt>
                <c:pt idx="209">
                  <c:v>24624</c:v>
                </c:pt>
                <c:pt idx="210">
                  <c:v>24654</c:v>
                </c:pt>
                <c:pt idx="211">
                  <c:v>24685</c:v>
                </c:pt>
                <c:pt idx="212">
                  <c:v>24716</c:v>
                </c:pt>
                <c:pt idx="213">
                  <c:v>24746</c:v>
                </c:pt>
                <c:pt idx="214">
                  <c:v>24777</c:v>
                </c:pt>
                <c:pt idx="215">
                  <c:v>24807</c:v>
                </c:pt>
                <c:pt idx="216">
                  <c:v>24838</c:v>
                </c:pt>
                <c:pt idx="217">
                  <c:v>24869</c:v>
                </c:pt>
                <c:pt idx="218">
                  <c:v>24898</c:v>
                </c:pt>
                <c:pt idx="219">
                  <c:v>24929</c:v>
                </c:pt>
                <c:pt idx="220">
                  <c:v>24959</c:v>
                </c:pt>
                <c:pt idx="221">
                  <c:v>24990</c:v>
                </c:pt>
                <c:pt idx="222">
                  <c:v>25020</c:v>
                </c:pt>
                <c:pt idx="223">
                  <c:v>25051</c:v>
                </c:pt>
                <c:pt idx="224">
                  <c:v>25082</c:v>
                </c:pt>
                <c:pt idx="225">
                  <c:v>25112</c:v>
                </c:pt>
                <c:pt idx="226">
                  <c:v>25143</c:v>
                </c:pt>
                <c:pt idx="227">
                  <c:v>25173</c:v>
                </c:pt>
                <c:pt idx="228">
                  <c:v>25204</c:v>
                </c:pt>
                <c:pt idx="229">
                  <c:v>25235</c:v>
                </c:pt>
                <c:pt idx="230">
                  <c:v>25263</c:v>
                </c:pt>
                <c:pt idx="231">
                  <c:v>25294</c:v>
                </c:pt>
                <c:pt idx="232">
                  <c:v>25324</c:v>
                </c:pt>
                <c:pt idx="233">
                  <c:v>25355</c:v>
                </c:pt>
                <c:pt idx="234">
                  <c:v>25385</c:v>
                </c:pt>
                <c:pt idx="235">
                  <c:v>25416</c:v>
                </c:pt>
                <c:pt idx="236">
                  <c:v>25447</c:v>
                </c:pt>
                <c:pt idx="237">
                  <c:v>25477</c:v>
                </c:pt>
                <c:pt idx="238">
                  <c:v>25508</c:v>
                </c:pt>
                <c:pt idx="239">
                  <c:v>25538</c:v>
                </c:pt>
                <c:pt idx="240">
                  <c:v>25569</c:v>
                </c:pt>
                <c:pt idx="241">
                  <c:v>25600</c:v>
                </c:pt>
                <c:pt idx="242">
                  <c:v>25628</c:v>
                </c:pt>
                <c:pt idx="243">
                  <c:v>25659</c:v>
                </c:pt>
                <c:pt idx="244">
                  <c:v>25689</c:v>
                </c:pt>
                <c:pt idx="245">
                  <c:v>25720</c:v>
                </c:pt>
                <c:pt idx="246">
                  <c:v>25750</c:v>
                </c:pt>
                <c:pt idx="247">
                  <c:v>25781</c:v>
                </c:pt>
                <c:pt idx="248">
                  <c:v>25812</c:v>
                </c:pt>
                <c:pt idx="249">
                  <c:v>25842</c:v>
                </c:pt>
                <c:pt idx="250">
                  <c:v>25873</c:v>
                </c:pt>
                <c:pt idx="251">
                  <c:v>25903</c:v>
                </c:pt>
                <c:pt idx="252">
                  <c:v>25934</c:v>
                </c:pt>
                <c:pt idx="253">
                  <c:v>25965</c:v>
                </c:pt>
                <c:pt idx="254">
                  <c:v>25993</c:v>
                </c:pt>
                <c:pt idx="255">
                  <c:v>26024</c:v>
                </c:pt>
                <c:pt idx="256">
                  <c:v>26054</c:v>
                </c:pt>
                <c:pt idx="257">
                  <c:v>26085</c:v>
                </c:pt>
                <c:pt idx="258">
                  <c:v>26115</c:v>
                </c:pt>
                <c:pt idx="259">
                  <c:v>26146</c:v>
                </c:pt>
                <c:pt idx="260">
                  <c:v>26177</c:v>
                </c:pt>
                <c:pt idx="261">
                  <c:v>26207</c:v>
                </c:pt>
                <c:pt idx="262">
                  <c:v>26238</c:v>
                </c:pt>
                <c:pt idx="263">
                  <c:v>26268</c:v>
                </c:pt>
                <c:pt idx="264">
                  <c:v>26299</c:v>
                </c:pt>
                <c:pt idx="265">
                  <c:v>26330</c:v>
                </c:pt>
                <c:pt idx="266">
                  <c:v>26359</c:v>
                </c:pt>
                <c:pt idx="267">
                  <c:v>26390</c:v>
                </c:pt>
                <c:pt idx="268">
                  <c:v>26420</c:v>
                </c:pt>
                <c:pt idx="269">
                  <c:v>26451</c:v>
                </c:pt>
                <c:pt idx="270">
                  <c:v>26481</c:v>
                </c:pt>
                <c:pt idx="271">
                  <c:v>26512</c:v>
                </c:pt>
                <c:pt idx="272">
                  <c:v>26543</c:v>
                </c:pt>
                <c:pt idx="273">
                  <c:v>26573</c:v>
                </c:pt>
                <c:pt idx="274">
                  <c:v>26604</c:v>
                </c:pt>
                <c:pt idx="275">
                  <c:v>26634</c:v>
                </c:pt>
                <c:pt idx="276">
                  <c:v>26665</c:v>
                </c:pt>
                <c:pt idx="277">
                  <c:v>26696</c:v>
                </c:pt>
                <c:pt idx="278">
                  <c:v>26724</c:v>
                </c:pt>
                <c:pt idx="279">
                  <c:v>26755</c:v>
                </c:pt>
                <c:pt idx="280">
                  <c:v>26785</c:v>
                </c:pt>
                <c:pt idx="281">
                  <c:v>26816</c:v>
                </c:pt>
                <c:pt idx="282">
                  <c:v>26846</c:v>
                </c:pt>
                <c:pt idx="283">
                  <c:v>26877</c:v>
                </c:pt>
                <c:pt idx="284">
                  <c:v>26908</c:v>
                </c:pt>
                <c:pt idx="285">
                  <c:v>26938</c:v>
                </c:pt>
                <c:pt idx="286">
                  <c:v>26969</c:v>
                </c:pt>
                <c:pt idx="287">
                  <c:v>26999</c:v>
                </c:pt>
                <c:pt idx="288">
                  <c:v>27030</c:v>
                </c:pt>
                <c:pt idx="289">
                  <c:v>27061</c:v>
                </c:pt>
                <c:pt idx="290">
                  <c:v>27089</c:v>
                </c:pt>
                <c:pt idx="291">
                  <c:v>27120</c:v>
                </c:pt>
                <c:pt idx="292">
                  <c:v>27150</c:v>
                </c:pt>
                <c:pt idx="293">
                  <c:v>27181</c:v>
                </c:pt>
                <c:pt idx="294">
                  <c:v>27211</c:v>
                </c:pt>
                <c:pt idx="295">
                  <c:v>27242</c:v>
                </c:pt>
                <c:pt idx="296">
                  <c:v>27273</c:v>
                </c:pt>
                <c:pt idx="297">
                  <c:v>27303</c:v>
                </c:pt>
                <c:pt idx="298">
                  <c:v>27334</c:v>
                </c:pt>
                <c:pt idx="299">
                  <c:v>27364</c:v>
                </c:pt>
                <c:pt idx="300">
                  <c:v>27395</c:v>
                </c:pt>
                <c:pt idx="301">
                  <c:v>27426</c:v>
                </c:pt>
                <c:pt idx="302">
                  <c:v>27454</c:v>
                </c:pt>
                <c:pt idx="303">
                  <c:v>27485</c:v>
                </c:pt>
                <c:pt idx="304">
                  <c:v>27515</c:v>
                </c:pt>
                <c:pt idx="305">
                  <c:v>27546</c:v>
                </c:pt>
                <c:pt idx="306">
                  <c:v>27576</c:v>
                </c:pt>
                <c:pt idx="307">
                  <c:v>27607</c:v>
                </c:pt>
                <c:pt idx="308">
                  <c:v>27638</c:v>
                </c:pt>
                <c:pt idx="309">
                  <c:v>27668</c:v>
                </c:pt>
                <c:pt idx="310">
                  <c:v>27699</c:v>
                </c:pt>
                <c:pt idx="311">
                  <c:v>27729</c:v>
                </c:pt>
                <c:pt idx="312">
                  <c:v>27760</c:v>
                </c:pt>
                <c:pt idx="313">
                  <c:v>27791</c:v>
                </c:pt>
                <c:pt idx="314">
                  <c:v>27820</c:v>
                </c:pt>
                <c:pt idx="315">
                  <c:v>27851</c:v>
                </c:pt>
                <c:pt idx="316">
                  <c:v>27881</c:v>
                </c:pt>
                <c:pt idx="317">
                  <c:v>27912</c:v>
                </c:pt>
                <c:pt idx="318">
                  <c:v>27942</c:v>
                </c:pt>
                <c:pt idx="319">
                  <c:v>27973</c:v>
                </c:pt>
                <c:pt idx="320">
                  <c:v>28004</c:v>
                </c:pt>
                <c:pt idx="321">
                  <c:v>28034</c:v>
                </c:pt>
                <c:pt idx="322">
                  <c:v>28065</c:v>
                </c:pt>
                <c:pt idx="323">
                  <c:v>28095</c:v>
                </c:pt>
                <c:pt idx="324">
                  <c:v>28126</c:v>
                </c:pt>
                <c:pt idx="325">
                  <c:v>28157</c:v>
                </c:pt>
                <c:pt idx="326">
                  <c:v>28185</c:v>
                </c:pt>
                <c:pt idx="327">
                  <c:v>28216</c:v>
                </c:pt>
                <c:pt idx="328">
                  <c:v>28246</c:v>
                </c:pt>
                <c:pt idx="329">
                  <c:v>28277</c:v>
                </c:pt>
                <c:pt idx="330">
                  <c:v>28307</c:v>
                </c:pt>
                <c:pt idx="331">
                  <c:v>28338</c:v>
                </c:pt>
                <c:pt idx="332">
                  <c:v>28369</c:v>
                </c:pt>
                <c:pt idx="333">
                  <c:v>28399</c:v>
                </c:pt>
                <c:pt idx="334">
                  <c:v>28430</c:v>
                </c:pt>
                <c:pt idx="335">
                  <c:v>28460</c:v>
                </c:pt>
                <c:pt idx="336">
                  <c:v>28491</c:v>
                </c:pt>
                <c:pt idx="337">
                  <c:v>28522</c:v>
                </c:pt>
                <c:pt idx="338">
                  <c:v>28550</c:v>
                </c:pt>
                <c:pt idx="339">
                  <c:v>28581</c:v>
                </c:pt>
                <c:pt idx="340">
                  <c:v>28611</c:v>
                </c:pt>
                <c:pt idx="341">
                  <c:v>28642</c:v>
                </c:pt>
                <c:pt idx="342">
                  <c:v>28672</c:v>
                </c:pt>
                <c:pt idx="343">
                  <c:v>28703</c:v>
                </c:pt>
                <c:pt idx="344">
                  <c:v>28734</c:v>
                </c:pt>
                <c:pt idx="345">
                  <c:v>28764</c:v>
                </c:pt>
                <c:pt idx="346">
                  <c:v>28795</c:v>
                </c:pt>
                <c:pt idx="347">
                  <c:v>28825</c:v>
                </c:pt>
                <c:pt idx="348">
                  <c:v>28856</c:v>
                </c:pt>
                <c:pt idx="349">
                  <c:v>28887</c:v>
                </c:pt>
                <c:pt idx="350">
                  <c:v>28915</c:v>
                </c:pt>
                <c:pt idx="351">
                  <c:v>28946</c:v>
                </c:pt>
                <c:pt idx="352">
                  <c:v>28976</c:v>
                </c:pt>
                <c:pt idx="353">
                  <c:v>29007</c:v>
                </c:pt>
                <c:pt idx="354">
                  <c:v>29037</c:v>
                </c:pt>
                <c:pt idx="355">
                  <c:v>29068</c:v>
                </c:pt>
                <c:pt idx="356">
                  <c:v>29099</c:v>
                </c:pt>
                <c:pt idx="357">
                  <c:v>29129</c:v>
                </c:pt>
                <c:pt idx="358">
                  <c:v>29160</c:v>
                </c:pt>
                <c:pt idx="359">
                  <c:v>29190</c:v>
                </c:pt>
                <c:pt idx="360">
                  <c:v>29221</c:v>
                </c:pt>
                <c:pt idx="361">
                  <c:v>29252</c:v>
                </c:pt>
                <c:pt idx="362">
                  <c:v>29281</c:v>
                </c:pt>
                <c:pt idx="363">
                  <c:v>29312</c:v>
                </c:pt>
                <c:pt idx="364">
                  <c:v>29342</c:v>
                </c:pt>
                <c:pt idx="365">
                  <c:v>29373</c:v>
                </c:pt>
                <c:pt idx="366">
                  <c:v>29403</c:v>
                </c:pt>
                <c:pt idx="367">
                  <c:v>29434</c:v>
                </c:pt>
                <c:pt idx="368">
                  <c:v>29465</c:v>
                </c:pt>
                <c:pt idx="369">
                  <c:v>29495</c:v>
                </c:pt>
                <c:pt idx="370">
                  <c:v>29526</c:v>
                </c:pt>
                <c:pt idx="371">
                  <c:v>29556</c:v>
                </c:pt>
                <c:pt idx="372">
                  <c:v>29587</c:v>
                </c:pt>
                <c:pt idx="373">
                  <c:v>29618</c:v>
                </c:pt>
                <c:pt idx="374">
                  <c:v>29646</c:v>
                </c:pt>
                <c:pt idx="375">
                  <c:v>29677</c:v>
                </c:pt>
                <c:pt idx="376">
                  <c:v>29707</c:v>
                </c:pt>
                <c:pt idx="377">
                  <c:v>29738</c:v>
                </c:pt>
                <c:pt idx="378">
                  <c:v>29768</c:v>
                </c:pt>
                <c:pt idx="379">
                  <c:v>29799</c:v>
                </c:pt>
                <c:pt idx="380">
                  <c:v>29830</c:v>
                </c:pt>
                <c:pt idx="381">
                  <c:v>29860</c:v>
                </c:pt>
                <c:pt idx="382">
                  <c:v>29891</c:v>
                </c:pt>
                <c:pt idx="383">
                  <c:v>29921</c:v>
                </c:pt>
                <c:pt idx="384">
                  <c:v>29952</c:v>
                </c:pt>
                <c:pt idx="385">
                  <c:v>29983</c:v>
                </c:pt>
                <c:pt idx="386">
                  <c:v>30011</c:v>
                </c:pt>
                <c:pt idx="387">
                  <c:v>30042</c:v>
                </c:pt>
                <c:pt idx="388">
                  <c:v>30072</c:v>
                </c:pt>
                <c:pt idx="389">
                  <c:v>30103</c:v>
                </c:pt>
                <c:pt idx="390">
                  <c:v>30133</c:v>
                </c:pt>
                <c:pt idx="391">
                  <c:v>30164</c:v>
                </c:pt>
                <c:pt idx="392">
                  <c:v>30195</c:v>
                </c:pt>
                <c:pt idx="393">
                  <c:v>30225</c:v>
                </c:pt>
                <c:pt idx="394">
                  <c:v>30256</c:v>
                </c:pt>
                <c:pt idx="395">
                  <c:v>30286</c:v>
                </c:pt>
                <c:pt idx="396">
                  <c:v>30317</c:v>
                </c:pt>
                <c:pt idx="397">
                  <c:v>30348</c:v>
                </c:pt>
                <c:pt idx="398">
                  <c:v>30376</c:v>
                </c:pt>
                <c:pt idx="399">
                  <c:v>30407</c:v>
                </c:pt>
                <c:pt idx="400">
                  <c:v>30437</c:v>
                </c:pt>
                <c:pt idx="401">
                  <c:v>30468</c:v>
                </c:pt>
                <c:pt idx="402">
                  <c:v>30498</c:v>
                </c:pt>
                <c:pt idx="403">
                  <c:v>30529</c:v>
                </c:pt>
                <c:pt idx="404">
                  <c:v>30560</c:v>
                </c:pt>
                <c:pt idx="405">
                  <c:v>30590</c:v>
                </c:pt>
                <c:pt idx="406">
                  <c:v>30621</c:v>
                </c:pt>
                <c:pt idx="407">
                  <c:v>30651</c:v>
                </c:pt>
                <c:pt idx="408">
                  <c:v>30682</c:v>
                </c:pt>
                <c:pt idx="409">
                  <c:v>30713</c:v>
                </c:pt>
                <c:pt idx="410">
                  <c:v>30742</c:v>
                </c:pt>
                <c:pt idx="411">
                  <c:v>30773</c:v>
                </c:pt>
                <c:pt idx="412">
                  <c:v>30803</c:v>
                </c:pt>
                <c:pt idx="413">
                  <c:v>30834</c:v>
                </c:pt>
                <c:pt idx="414">
                  <c:v>30864</c:v>
                </c:pt>
                <c:pt idx="415">
                  <c:v>30895</c:v>
                </c:pt>
                <c:pt idx="416">
                  <c:v>30926</c:v>
                </c:pt>
                <c:pt idx="417">
                  <c:v>30956</c:v>
                </c:pt>
                <c:pt idx="418">
                  <c:v>30987</c:v>
                </c:pt>
                <c:pt idx="419">
                  <c:v>31017</c:v>
                </c:pt>
                <c:pt idx="420">
                  <c:v>31048</c:v>
                </c:pt>
                <c:pt idx="421">
                  <c:v>31079</c:v>
                </c:pt>
                <c:pt idx="422">
                  <c:v>31107</c:v>
                </c:pt>
                <c:pt idx="423">
                  <c:v>31138</c:v>
                </c:pt>
                <c:pt idx="424">
                  <c:v>31168</c:v>
                </c:pt>
                <c:pt idx="425">
                  <c:v>31199</c:v>
                </c:pt>
                <c:pt idx="426">
                  <c:v>31229</c:v>
                </c:pt>
                <c:pt idx="427">
                  <c:v>31260</c:v>
                </c:pt>
                <c:pt idx="428">
                  <c:v>31291</c:v>
                </c:pt>
                <c:pt idx="429">
                  <c:v>31321</c:v>
                </c:pt>
                <c:pt idx="430">
                  <c:v>31352</c:v>
                </c:pt>
                <c:pt idx="431">
                  <c:v>31382</c:v>
                </c:pt>
                <c:pt idx="432">
                  <c:v>31413</c:v>
                </c:pt>
                <c:pt idx="433">
                  <c:v>31444</c:v>
                </c:pt>
                <c:pt idx="434">
                  <c:v>31472</c:v>
                </c:pt>
                <c:pt idx="435">
                  <c:v>31503</c:v>
                </c:pt>
                <c:pt idx="436">
                  <c:v>31533</c:v>
                </c:pt>
                <c:pt idx="437">
                  <c:v>31564</c:v>
                </c:pt>
                <c:pt idx="438">
                  <c:v>31594</c:v>
                </c:pt>
                <c:pt idx="439">
                  <c:v>31625</c:v>
                </c:pt>
                <c:pt idx="440">
                  <c:v>31656</c:v>
                </c:pt>
                <c:pt idx="441">
                  <c:v>31686</c:v>
                </c:pt>
                <c:pt idx="442">
                  <c:v>31717</c:v>
                </c:pt>
                <c:pt idx="443">
                  <c:v>31747</c:v>
                </c:pt>
                <c:pt idx="444">
                  <c:v>31778</c:v>
                </c:pt>
                <c:pt idx="445">
                  <c:v>31809</c:v>
                </c:pt>
                <c:pt idx="446">
                  <c:v>31837</c:v>
                </c:pt>
                <c:pt idx="447">
                  <c:v>31868</c:v>
                </c:pt>
                <c:pt idx="448">
                  <c:v>31898</c:v>
                </c:pt>
                <c:pt idx="449">
                  <c:v>31929</c:v>
                </c:pt>
                <c:pt idx="450">
                  <c:v>31959</c:v>
                </c:pt>
                <c:pt idx="451">
                  <c:v>31990</c:v>
                </c:pt>
                <c:pt idx="452">
                  <c:v>32021</c:v>
                </c:pt>
                <c:pt idx="453">
                  <c:v>32051</c:v>
                </c:pt>
                <c:pt idx="454">
                  <c:v>32082</c:v>
                </c:pt>
                <c:pt idx="455">
                  <c:v>32112</c:v>
                </c:pt>
                <c:pt idx="456">
                  <c:v>32143</c:v>
                </c:pt>
                <c:pt idx="457">
                  <c:v>32174</c:v>
                </c:pt>
                <c:pt idx="458">
                  <c:v>32203</c:v>
                </c:pt>
                <c:pt idx="459">
                  <c:v>32234</c:v>
                </c:pt>
                <c:pt idx="460">
                  <c:v>32264</c:v>
                </c:pt>
                <c:pt idx="461">
                  <c:v>32295</c:v>
                </c:pt>
                <c:pt idx="462">
                  <c:v>32325</c:v>
                </c:pt>
                <c:pt idx="463">
                  <c:v>32356</c:v>
                </c:pt>
                <c:pt idx="464">
                  <c:v>32387</c:v>
                </c:pt>
                <c:pt idx="465">
                  <c:v>32417</c:v>
                </c:pt>
                <c:pt idx="466">
                  <c:v>32448</c:v>
                </c:pt>
                <c:pt idx="467">
                  <c:v>32478</c:v>
                </c:pt>
                <c:pt idx="468">
                  <c:v>32509</c:v>
                </c:pt>
                <c:pt idx="469">
                  <c:v>32540</c:v>
                </c:pt>
                <c:pt idx="470">
                  <c:v>32568</c:v>
                </c:pt>
                <c:pt idx="471">
                  <c:v>32599</c:v>
                </c:pt>
                <c:pt idx="472">
                  <c:v>32629</c:v>
                </c:pt>
                <c:pt idx="473">
                  <c:v>32660</c:v>
                </c:pt>
                <c:pt idx="474">
                  <c:v>32690</c:v>
                </c:pt>
                <c:pt idx="475">
                  <c:v>32721</c:v>
                </c:pt>
                <c:pt idx="476">
                  <c:v>32752</c:v>
                </c:pt>
                <c:pt idx="477">
                  <c:v>32782</c:v>
                </c:pt>
                <c:pt idx="478">
                  <c:v>32813</c:v>
                </c:pt>
                <c:pt idx="479">
                  <c:v>32843</c:v>
                </c:pt>
                <c:pt idx="480">
                  <c:v>32874</c:v>
                </c:pt>
                <c:pt idx="481">
                  <c:v>32905</c:v>
                </c:pt>
                <c:pt idx="482">
                  <c:v>32933</c:v>
                </c:pt>
                <c:pt idx="483">
                  <c:v>32964</c:v>
                </c:pt>
                <c:pt idx="484">
                  <c:v>32994</c:v>
                </c:pt>
                <c:pt idx="485">
                  <c:v>33025</c:v>
                </c:pt>
                <c:pt idx="486">
                  <c:v>33055</c:v>
                </c:pt>
                <c:pt idx="487">
                  <c:v>33086</c:v>
                </c:pt>
                <c:pt idx="488">
                  <c:v>33117</c:v>
                </c:pt>
                <c:pt idx="489">
                  <c:v>33147</c:v>
                </c:pt>
                <c:pt idx="490">
                  <c:v>33178</c:v>
                </c:pt>
                <c:pt idx="491">
                  <c:v>33208</c:v>
                </c:pt>
                <c:pt idx="492">
                  <c:v>33239</c:v>
                </c:pt>
                <c:pt idx="493">
                  <c:v>33270</c:v>
                </c:pt>
                <c:pt idx="494">
                  <c:v>33298</c:v>
                </c:pt>
                <c:pt idx="495">
                  <c:v>33329</c:v>
                </c:pt>
                <c:pt idx="496">
                  <c:v>33359</c:v>
                </c:pt>
                <c:pt idx="497">
                  <c:v>33390</c:v>
                </c:pt>
                <c:pt idx="498">
                  <c:v>33420</c:v>
                </c:pt>
                <c:pt idx="499">
                  <c:v>33451</c:v>
                </c:pt>
                <c:pt idx="500">
                  <c:v>33482</c:v>
                </c:pt>
                <c:pt idx="501">
                  <c:v>33512</c:v>
                </c:pt>
                <c:pt idx="502">
                  <c:v>33543</c:v>
                </c:pt>
                <c:pt idx="503">
                  <c:v>33573</c:v>
                </c:pt>
                <c:pt idx="504">
                  <c:v>33604</c:v>
                </c:pt>
                <c:pt idx="505">
                  <c:v>33635</c:v>
                </c:pt>
                <c:pt idx="506">
                  <c:v>33664</c:v>
                </c:pt>
                <c:pt idx="507">
                  <c:v>33695</c:v>
                </c:pt>
                <c:pt idx="508">
                  <c:v>33725</c:v>
                </c:pt>
                <c:pt idx="509">
                  <c:v>33756</c:v>
                </c:pt>
                <c:pt idx="510">
                  <c:v>33786</c:v>
                </c:pt>
                <c:pt idx="511">
                  <c:v>33817</c:v>
                </c:pt>
                <c:pt idx="512">
                  <c:v>33848</c:v>
                </c:pt>
                <c:pt idx="513">
                  <c:v>33878</c:v>
                </c:pt>
                <c:pt idx="514">
                  <c:v>33909</c:v>
                </c:pt>
                <c:pt idx="515">
                  <c:v>33939</c:v>
                </c:pt>
                <c:pt idx="516">
                  <c:v>33970</c:v>
                </c:pt>
                <c:pt idx="517">
                  <c:v>34001</c:v>
                </c:pt>
                <c:pt idx="518">
                  <c:v>34029</c:v>
                </c:pt>
                <c:pt idx="519">
                  <c:v>34060</c:v>
                </c:pt>
                <c:pt idx="520">
                  <c:v>34090</c:v>
                </c:pt>
                <c:pt idx="521">
                  <c:v>34121</c:v>
                </c:pt>
                <c:pt idx="522">
                  <c:v>34151</c:v>
                </c:pt>
                <c:pt idx="523">
                  <c:v>34182</c:v>
                </c:pt>
                <c:pt idx="524">
                  <c:v>34213</c:v>
                </c:pt>
                <c:pt idx="525">
                  <c:v>34243</c:v>
                </c:pt>
                <c:pt idx="526">
                  <c:v>34274</c:v>
                </c:pt>
                <c:pt idx="527">
                  <c:v>34304</c:v>
                </c:pt>
                <c:pt idx="528">
                  <c:v>34335</c:v>
                </c:pt>
                <c:pt idx="529">
                  <c:v>34366</c:v>
                </c:pt>
                <c:pt idx="530">
                  <c:v>34394</c:v>
                </c:pt>
                <c:pt idx="531">
                  <c:v>34425</c:v>
                </c:pt>
                <c:pt idx="532">
                  <c:v>34455</c:v>
                </c:pt>
                <c:pt idx="533">
                  <c:v>34486</c:v>
                </c:pt>
                <c:pt idx="534">
                  <c:v>34516</c:v>
                </c:pt>
                <c:pt idx="535">
                  <c:v>34547</c:v>
                </c:pt>
                <c:pt idx="536">
                  <c:v>34578</c:v>
                </c:pt>
                <c:pt idx="537">
                  <c:v>34608</c:v>
                </c:pt>
                <c:pt idx="538">
                  <c:v>34639</c:v>
                </c:pt>
                <c:pt idx="539">
                  <c:v>34669</c:v>
                </c:pt>
                <c:pt idx="540">
                  <c:v>34700</c:v>
                </c:pt>
                <c:pt idx="541">
                  <c:v>34731</c:v>
                </c:pt>
                <c:pt idx="542">
                  <c:v>34759</c:v>
                </c:pt>
                <c:pt idx="543">
                  <c:v>34790</c:v>
                </c:pt>
                <c:pt idx="544">
                  <c:v>34820</c:v>
                </c:pt>
                <c:pt idx="545">
                  <c:v>34851</c:v>
                </c:pt>
                <c:pt idx="546">
                  <c:v>34881</c:v>
                </c:pt>
                <c:pt idx="547">
                  <c:v>34912</c:v>
                </c:pt>
                <c:pt idx="548">
                  <c:v>34943</c:v>
                </c:pt>
                <c:pt idx="549">
                  <c:v>34973</c:v>
                </c:pt>
                <c:pt idx="550">
                  <c:v>35004</c:v>
                </c:pt>
                <c:pt idx="551">
                  <c:v>35034</c:v>
                </c:pt>
                <c:pt idx="552">
                  <c:v>35065</c:v>
                </c:pt>
                <c:pt idx="553">
                  <c:v>35096</c:v>
                </c:pt>
                <c:pt idx="554">
                  <c:v>35125</c:v>
                </c:pt>
                <c:pt idx="555">
                  <c:v>35156</c:v>
                </c:pt>
                <c:pt idx="556">
                  <c:v>35186</c:v>
                </c:pt>
                <c:pt idx="557">
                  <c:v>35217</c:v>
                </c:pt>
                <c:pt idx="558">
                  <c:v>35247</c:v>
                </c:pt>
                <c:pt idx="559">
                  <c:v>35278</c:v>
                </c:pt>
                <c:pt idx="560">
                  <c:v>35309</c:v>
                </c:pt>
                <c:pt idx="561">
                  <c:v>35339</c:v>
                </c:pt>
                <c:pt idx="562">
                  <c:v>35370</c:v>
                </c:pt>
                <c:pt idx="563">
                  <c:v>35400</c:v>
                </c:pt>
                <c:pt idx="564">
                  <c:v>35431</c:v>
                </c:pt>
                <c:pt idx="565">
                  <c:v>35462</c:v>
                </c:pt>
                <c:pt idx="566">
                  <c:v>35490</c:v>
                </c:pt>
                <c:pt idx="567">
                  <c:v>35521</c:v>
                </c:pt>
                <c:pt idx="568">
                  <c:v>35551</c:v>
                </c:pt>
                <c:pt idx="569">
                  <c:v>35582</c:v>
                </c:pt>
                <c:pt idx="570">
                  <c:v>35612</c:v>
                </c:pt>
                <c:pt idx="571">
                  <c:v>35643</c:v>
                </c:pt>
                <c:pt idx="572">
                  <c:v>35674</c:v>
                </c:pt>
                <c:pt idx="573">
                  <c:v>35704</c:v>
                </c:pt>
                <c:pt idx="574">
                  <c:v>35735</c:v>
                </c:pt>
                <c:pt idx="575">
                  <c:v>35765</c:v>
                </c:pt>
                <c:pt idx="576">
                  <c:v>35796</c:v>
                </c:pt>
                <c:pt idx="577">
                  <c:v>35827</c:v>
                </c:pt>
                <c:pt idx="578">
                  <c:v>35855</c:v>
                </c:pt>
                <c:pt idx="579">
                  <c:v>35886</c:v>
                </c:pt>
                <c:pt idx="580">
                  <c:v>35916</c:v>
                </c:pt>
                <c:pt idx="581">
                  <c:v>35947</c:v>
                </c:pt>
                <c:pt idx="582">
                  <c:v>35977</c:v>
                </c:pt>
                <c:pt idx="583">
                  <c:v>36008</c:v>
                </c:pt>
                <c:pt idx="584">
                  <c:v>36039</c:v>
                </c:pt>
                <c:pt idx="585">
                  <c:v>36069</c:v>
                </c:pt>
                <c:pt idx="586">
                  <c:v>36100</c:v>
                </c:pt>
                <c:pt idx="587">
                  <c:v>36130</c:v>
                </c:pt>
                <c:pt idx="588">
                  <c:v>36161</c:v>
                </c:pt>
                <c:pt idx="589">
                  <c:v>36192</c:v>
                </c:pt>
                <c:pt idx="590">
                  <c:v>36220</c:v>
                </c:pt>
                <c:pt idx="591">
                  <c:v>36251</c:v>
                </c:pt>
                <c:pt idx="592">
                  <c:v>36281</c:v>
                </c:pt>
                <c:pt idx="593">
                  <c:v>36312</c:v>
                </c:pt>
                <c:pt idx="594">
                  <c:v>36342</c:v>
                </c:pt>
                <c:pt idx="595">
                  <c:v>36373</c:v>
                </c:pt>
                <c:pt idx="596">
                  <c:v>36404</c:v>
                </c:pt>
                <c:pt idx="597">
                  <c:v>36434</c:v>
                </c:pt>
                <c:pt idx="598">
                  <c:v>36465</c:v>
                </c:pt>
                <c:pt idx="599">
                  <c:v>36495</c:v>
                </c:pt>
                <c:pt idx="600">
                  <c:v>36526</c:v>
                </c:pt>
                <c:pt idx="601">
                  <c:v>36557</c:v>
                </c:pt>
                <c:pt idx="602">
                  <c:v>36586</c:v>
                </c:pt>
                <c:pt idx="603">
                  <c:v>36617</c:v>
                </c:pt>
                <c:pt idx="604">
                  <c:v>36647</c:v>
                </c:pt>
                <c:pt idx="605">
                  <c:v>36678</c:v>
                </c:pt>
                <c:pt idx="606">
                  <c:v>36708</c:v>
                </c:pt>
                <c:pt idx="607">
                  <c:v>36739</c:v>
                </c:pt>
                <c:pt idx="608">
                  <c:v>36770</c:v>
                </c:pt>
                <c:pt idx="609">
                  <c:v>36800</c:v>
                </c:pt>
                <c:pt idx="610">
                  <c:v>36831</c:v>
                </c:pt>
                <c:pt idx="611">
                  <c:v>36861</c:v>
                </c:pt>
                <c:pt idx="612">
                  <c:v>36892</c:v>
                </c:pt>
                <c:pt idx="613">
                  <c:v>36923</c:v>
                </c:pt>
                <c:pt idx="614">
                  <c:v>36951</c:v>
                </c:pt>
                <c:pt idx="615">
                  <c:v>36982</c:v>
                </c:pt>
                <c:pt idx="616">
                  <c:v>37012</c:v>
                </c:pt>
                <c:pt idx="617">
                  <c:v>37043</c:v>
                </c:pt>
                <c:pt idx="618">
                  <c:v>37073</c:v>
                </c:pt>
                <c:pt idx="619">
                  <c:v>37104</c:v>
                </c:pt>
                <c:pt idx="620">
                  <c:v>37135</c:v>
                </c:pt>
                <c:pt idx="621">
                  <c:v>37165</c:v>
                </c:pt>
                <c:pt idx="622">
                  <c:v>37196</c:v>
                </c:pt>
                <c:pt idx="623">
                  <c:v>37226</c:v>
                </c:pt>
                <c:pt idx="624">
                  <c:v>37257</c:v>
                </c:pt>
                <c:pt idx="625">
                  <c:v>37288</c:v>
                </c:pt>
                <c:pt idx="626">
                  <c:v>37316</c:v>
                </c:pt>
                <c:pt idx="627">
                  <c:v>37347</c:v>
                </c:pt>
                <c:pt idx="628">
                  <c:v>37377</c:v>
                </c:pt>
                <c:pt idx="629">
                  <c:v>37408</c:v>
                </c:pt>
                <c:pt idx="630">
                  <c:v>37438</c:v>
                </c:pt>
                <c:pt idx="631">
                  <c:v>37469</c:v>
                </c:pt>
                <c:pt idx="632">
                  <c:v>37500</c:v>
                </c:pt>
                <c:pt idx="633">
                  <c:v>37530</c:v>
                </c:pt>
                <c:pt idx="634">
                  <c:v>37561</c:v>
                </c:pt>
                <c:pt idx="635">
                  <c:v>37591</c:v>
                </c:pt>
                <c:pt idx="636">
                  <c:v>37622</c:v>
                </c:pt>
                <c:pt idx="637">
                  <c:v>37653</c:v>
                </c:pt>
                <c:pt idx="638">
                  <c:v>37681</c:v>
                </c:pt>
                <c:pt idx="639">
                  <c:v>37712</c:v>
                </c:pt>
                <c:pt idx="640">
                  <c:v>37742</c:v>
                </c:pt>
                <c:pt idx="641">
                  <c:v>37773</c:v>
                </c:pt>
                <c:pt idx="642">
                  <c:v>37803</c:v>
                </c:pt>
                <c:pt idx="643">
                  <c:v>37834</c:v>
                </c:pt>
                <c:pt idx="644">
                  <c:v>37865</c:v>
                </c:pt>
                <c:pt idx="645">
                  <c:v>37895</c:v>
                </c:pt>
                <c:pt idx="646">
                  <c:v>37926</c:v>
                </c:pt>
                <c:pt idx="647">
                  <c:v>37956</c:v>
                </c:pt>
                <c:pt idx="648">
                  <c:v>37987</c:v>
                </c:pt>
                <c:pt idx="649">
                  <c:v>38018</c:v>
                </c:pt>
                <c:pt idx="650">
                  <c:v>38047</c:v>
                </c:pt>
                <c:pt idx="651">
                  <c:v>38078</c:v>
                </c:pt>
                <c:pt idx="652">
                  <c:v>38108</c:v>
                </c:pt>
                <c:pt idx="653">
                  <c:v>38139</c:v>
                </c:pt>
                <c:pt idx="654">
                  <c:v>38169</c:v>
                </c:pt>
                <c:pt idx="655">
                  <c:v>38200</c:v>
                </c:pt>
                <c:pt idx="656">
                  <c:v>38231</c:v>
                </c:pt>
                <c:pt idx="657">
                  <c:v>38261</c:v>
                </c:pt>
                <c:pt idx="658">
                  <c:v>38292</c:v>
                </c:pt>
                <c:pt idx="659">
                  <c:v>38322</c:v>
                </c:pt>
                <c:pt idx="660">
                  <c:v>38353</c:v>
                </c:pt>
                <c:pt idx="661">
                  <c:v>38384</c:v>
                </c:pt>
                <c:pt idx="662">
                  <c:v>38412</c:v>
                </c:pt>
                <c:pt idx="663">
                  <c:v>38443</c:v>
                </c:pt>
                <c:pt idx="664">
                  <c:v>38473</c:v>
                </c:pt>
                <c:pt idx="665">
                  <c:v>38504</c:v>
                </c:pt>
                <c:pt idx="666">
                  <c:v>38534</c:v>
                </c:pt>
                <c:pt idx="667">
                  <c:v>38565</c:v>
                </c:pt>
                <c:pt idx="668">
                  <c:v>38596</c:v>
                </c:pt>
                <c:pt idx="669">
                  <c:v>38626</c:v>
                </c:pt>
                <c:pt idx="670">
                  <c:v>38657</c:v>
                </c:pt>
                <c:pt idx="671">
                  <c:v>38687</c:v>
                </c:pt>
                <c:pt idx="672">
                  <c:v>38718</c:v>
                </c:pt>
                <c:pt idx="673">
                  <c:v>38749</c:v>
                </c:pt>
                <c:pt idx="674">
                  <c:v>38777</c:v>
                </c:pt>
                <c:pt idx="675">
                  <c:v>38808</c:v>
                </c:pt>
                <c:pt idx="676">
                  <c:v>38838</c:v>
                </c:pt>
                <c:pt idx="677">
                  <c:v>38869</c:v>
                </c:pt>
                <c:pt idx="678">
                  <c:v>38899</c:v>
                </c:pt>
                <c:pt idx="679">
                  <c:v>38930</c:v>
                </c:pt>
                <c:pt idx="680">
                  <c:v>38961</c:v>
                </c:pt>
                <c:pt idx="681">
                  <c:v>38991</c:v>
                </c:pt>
                <c:pt idx="682">
                  <c:v>39022</c:v>
                </c:pt>
                <c:pt idx="683">
                  <c:v>39052</c:v>
                </c:pt>
                <c:pt idx="684">
                  <c:v>39083</c:v>
                </c:pt>
                <c:pt idx="685">
                  <c:v>39114</c:v>
                </c:pt>
                <c:pt idx="686">
                  <c:v>39142</c:v>
                </c:pt>
                <c:pt idx="687">
                  <c:v>39173</c:v>
                </c:pt>
                <c:pt idx="688">
                  <c:v>39203</c:v>
                </c:pt>
                <c:pt idx="689">
                  <c:v>39234</c:v>
                </c:pt>
                <c:pt idx="690">
                  <c:v>39264</c:v>
                </c:pt>
                <c:pt idx="691">
                  <c:v>39295</c:v>
                </c:pt>
                <c:pt idx="692">
                  <c:v>39326</c:v>
                </c:pt>
                <c:pt idx="693">
                  <c:v>39356</c:v>
                </c:pt>
                <c:pt idx="694">
                  <c:v>39387</c:v>
                </c:pt>
                <c:pt idx="695">
                  <c:v>39417</c:v>
                </c:pt>
                <c:pt idx="696">
                  <c:v>39448</c:v>
                </c:pt>
                <c:pt idx="697">
                  <c:v>39479</c:v>
                </c:pt>
                <c:pt idx="698">
                  <c:v>39508</c:v>
                </c:pt>
                <c:pt idx="699">
                  <c:v>39539</c:v>
                </c:pt>
                <c:pt idx="700">
                  <c:v>39569</c:v>
                </c:pt>
                <c:pt idx="701">
                  <c:v>39600</c:v>
                </c:pt>
                <c:pt idx="702">
                  <c:v>39630</c:v>
                </c:pt>
                <c:pt idx="703">
                  <c:v>39661</c:v>
                </c:pt>
                <c:pt idx="704">
                  <c:v>39692</c:v>
                </c:pt>
                <c:pt idx="705">
                  <c:v>39722</c:v>
                </c:pt>
                <c:pt idx="706">
                  <c:v>39753</c:v>
                </c:pt>
                <c:pt idx="707">
                  <c:v>39783</c:v>
                </c:pt>
                <c:pt idx="708">
                  <c:v>39814</c:v>
                </c:pt>
                <c:pt idx="709">
                  <c:v>39845</c:v>
                </c:pt>
                <c:pt idx="710">
                  <c:v>39873</c:v>
                </c:pt>
                <c:pt idx="711">
                  <c:v>39904</c:v>
                </c:pt>
                <c:pt idx="712">
                  <c:v>39934</c:v>
                </c:pt>
                <c:pt idx="713">
                  <c:v>39965</c:v>
                </c:pt>
                <c:pt idx="714">
                  <c:v>39995</c:v>
                </c:pt>
                <c:pt idx="715">
                  <c:v>40026</c:v>
                </c:pt>
                <c:pt idx="716">
                  <c:v>40057</c:v>
                </c:pt>
                <c:pt idx="717">
                  <c:v>40087</c:v>
                </c:pt>
                <c:pt idx="718">
                  <c:v>40118</c:v>
                </c:pt>
                <c:pt idx="719">
                  <c:v>40148</c:v>
                </c:pt>
                <c:pt idx="720">
                  <c:v>40179</c:v>
                </c:pt>
                <c:pt idx="721">
                  <c:v>40210</c:v>
                </c:pt>
                <c:pt idx="722">
                  <c:v>40238</c:v>
                </c:pt>
                <c:pt idx="723">
                  <c:v>40269</c:v>
                </c:pt>
                <c:pt idx="724">
                  <c:v>40299</c:v>
                </c:pt>
                <c:pt idx="725">
                  <c:v>40330</c:v>
                </c:pt>
                <c:pt idx="726">
                  <c:v>40360</c:v>
                </c:pt>
                <c:pt idx="727">
                  <c:v>40391</c:v>
                </c:pt>
              </c:numCache>
            </c:numRef>
          </c:cat>
          <c:val>
            <c:numRef>
              <c:f>'Urates U1 U6'!$J$3:$J$1000</c:f>
              <c:numCache>
                <c:formatCode>General</c:formatCode>
                <c:ptCount val="99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100</c:v>
                </c:pt>
                <c:pt idx="43">
                  <c:v>100</c:v>
                </c:pt>
                <c:pt idx="44">
                  <c:v>100</c:v>
                </c:pt>
                <c:pt idx="45">
                  <c:v>100</c:v>
                </c:pt>
                <c:pt idx="46">
                  <c:v>100</c:v>
                </c:pt>
                <c:pt idx="47">
                  <c:v>100</c:v>
                </c:pt>
                <c:pt idx="48">
                  <c:v>100</c:v>
                </c:pt>
                <c:pt idx="49">
                  <c:v>100</c:v>
                </c:pt>
                <c:pt idx="50">
                  <c:v>100</c:v>
                </c:pt>
                <c:pt idx="51">
                  <c:v>100</c:v>
                </c:pt>
                <c:pt idx="52">
                  <c:v>100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100</c:v>
                </c:pt>
                <c:pt idx="92">
                  <c:v>100</c:v>
                </c:pt>
                <c:pt idx="93">
                  <c:v>100</c:v>
                </c:pt>
                <c:pt idx="94">
                  <c:v>100</c:v>
                </c:pt>
                <c:pt idx="95">
                  <c:v>100</c:v>
                </c:pt>
                <c:pt idx="96">
                  <c:v>100</c:v>
                </c:pt>
                <c:pt idx="97">
                  <c:v>100</c:v>
                </c:pt>
                <c:pt idx="98">
                  <c:v>100</c:v>
                </c:pt>
                <c:pt idx="99">
                  <c:v>100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100</c:v>
                </c:pt>
                <c:pt idx="124">
                  <c:v>100</c:v>
                </c:pt>
                <c:pt idx="125">
                  <c:v>100</c:v>
                </c:pt>
                <c:pt idx="126">
                  <c:v>100</c:v>
                </c:pt>
                <c:pt idx="127">
                  <c:v>100</c:v>
                </c:pt>
                <c:pt idx="128">
                  <c:v>100</c:v>
                </c:pt>
                <c:pt idx="129">
                  <c:v>100</c:v>
                </c:pt>
                <c:pt idx="130">
                  <c:v>100</c:v>
                </c:pt>
                <c:pt idx="131">
                  <c:v>100</c:v>
                </c:pt>
                <c:pt idx="132">
                  <c:v>100</c:v>
                </c:pt>
                <c:pt idx="133">
                  <c:v>100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100</c:v>
                </c:pt>
                <c:pt idx="240">
                  <c:v>100</c:v>
                </c:pt>
                <c:pt idx="241">
                  <c:v>100</c:v>
                </c:pt>
                <c:pt idx="242">
                  <c:v>100</c:v>
                </c:pt>
                <c:pt idx="243">
                  <c:v>100</c:v>
                </c:pt>
                <c:pt idx="244">
                  <c:v>100</c:v>
                </c:pt>
                <c:pt idx="245">
                  <c:v>100</c:v>
                </c:pt>
                <c:pt idx="246">
                  <c:v>100</c:v>
                </c:pt>
                <c:pt idx="247">
                  <c:v>100</c:v>
                </c:pt>
                <c:pt idx="248">
                  <c:v>100</c:v>
                </c:pt>
                <c:pt idx="249">
                  <c:v>100</c:v>
                </c:pt>
                <c:pt idx="250">
                  <c:v>100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100</c:v>
                </c:pt>
                <c:pt idx="287">
                  <c:v>100</c:v>
                </c:pt>
                <c:pt idx="288">
                  <c:v>100</c:v>
                </c:pt>
                <c:pt idx="289">
                  <c:v>100</c:v>
                </c:pt>
                <c:pt idx="290">
                  <c:v>100</c:v>
                </c:pt>
                <c:pt idx="291">
                  <c:v>100</c:v>
                </c:pt>
                <c:pt idx="292">
                  <c:v>100</c:v>
                </c:pt>
                <c:pt idx="293">
                  <c:v>100</c:v>
                </c:pt>
                <c:pt idx="294">
                  <c:v>100</c:v>
                </c:pt>
                <c:pt idx="295">
                  <c:v>100</c:v>
                </c:pt>
                <c:pt idx="296">
                  <c:v>100</c:v>
                </c:pt>
                <c:pt idx="297">
                  <c:v>100</c:v>
                </c:pt>
                <c:pt idx="298">
                  <c:v>100</c:v>
                </c:pt>
                <c:pt idx="299">
                  <c:v>100</c:v>
                </c:pt>
                <c:pt idx="300">
                  <c:v>100</c:v>
                </c:pt>
                <c:pt idx="301">
                  <c:v>100</c:v>
                </c:pt>
                <c:pt idx="302">
                  <c:v>100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100</c:v>
                </c:pt>
                <c:pt idx="361">
                  <c:v>100</c:v>
                </c:pt>
                <c:pt idx="362">
                  <c:v>100</c:v>
                </c:pt>
                <c:pt idx="363">
                  <c:v>100</c:v>
                </c:pt>
                <c:pt idx="364">
                  <c:v>100</c:v>
                </c:pt>
                <c:pt idx="365">
                  <c:v>100</c:v>
                </c:pt>
                <c:pt idx="366">
                  <c:v>100</c:v>
                </c:pt>
                <c:pt idx="367">
                  <c:v>0</c:v>
                </c:pt>
                <c:pt idx="368">
                  <c:v>0</c:v>
                </c:pt>
                <c:pt idx="369">
                  <c:v>0</c:v>
                </c:pt>
                <c:pt idx="370">
                  <c:v>0</c:v>
                </c:pt>
                <c:pt idx="371">
                  <c:v>0</c:v>
                </c:pt>
                <c:pt idx="372">
                  <c:v>0</c:v>
                </c:pt>
                <c:pt idx="373">
                  <c:v>0</c:v>
                </c:pt>
                <c:pt idx="374">
                  <c:v>0</c:v>
                </c:pt>
                <c:pt idx="375">
                  <c:v>0</c:v>
                </c:pt>
                <c:pt idx="376">
                  <c:v>0</c:v>
                </c:pt>
                <c:pt idx="377">
                  <c:v>0</c:v>
                </c:pt>
                <c:pt idx="378">
                  <c:v>100</c:v>
                </c:pt>
                <c:pt idx="379">
                  <c:v>100</c:v>
                </c:pt>
                <c:pt idx="380">
                  <c:v>100</c:v>
                </c:pt>
                <c:pt idx="381">
                  <c:v>100</c:v>
                </c:pt>
                <c:pt idx="382">
                  <c:v>100</c:v>
                </c:pt>
                <c:pt idx="383">
                  <c:v>100</c:v>
                </c:pt>
                <c:pt idx="384">
                  <c:v>100</c:v>
                </c:pt>
                <c:pt idx="385">
                  <c:v>100</c:v>
                </c:pt>
                <c:pt idx="386">
                  <c:v>100</c:v>
                </c:pt>
                <c:pt idx="387">
                  <c:v>100</c:v>
                </c:pt>
                <c:pt idx="388">
                  <c:v>100</c:v>
                </c:pt>
                <c:pt idx="389">
                  <c:v>100</c:v>
                </c:pt>
                <c:pt idx="390">
                  <c:v>100</c:v>
                </c:pt>
                <c:pt idx="391">
                  <c:v>100</c:v>
                </c:pt>
                <c:pt idx="392">
                  <c:v>100</c:v>
                </c:pt>
                <c:pt idx="393">
                  <c:v>100</c:v>
                </c:pt>
                <c:pt idx="394">
                  <c:v>100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100</c:v>
                </c:pt>
                <c:pt idx="487">
                  <c:v>100</c:v>
                </c:pt>
                <c:pt idx="488">
                  <c:v>100</c:v>
                </c:pt>
                <c:pt idx="489">
                  <c:v>100</c:v>
                </c:pt>
                <c:pt idx="490">
                  <c:v>100</c:v>
                </c:pt>
                <c:pt idx="491">
                  <c:v>100</c:v>
                </c:pt>
                <c:pt idx="492">
                  <c:v>100</c:v>
                </c:pt>
                <c:pt idx="493">
                  <c:v>100</c:v>
                </c:pt>
                <c:pt idx="494">
                  <c:v>100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pt idx="600">
                  <c:v>0</c:v>
                </c:pt>
                <c:pt idx="601">
                  <c:v>0</c:v>
                </c:pt>
                <c:pt idx="602">
                  <c:v>0</c:v>
                </c:pt>
                <c:pt idx="603">
                  <c:v>0</c:v>
                </c:pt>
                <c:pt idx="604">
                  <c:v>0</c:v>
                </c:pt>
                <c:pt idx="605">
                  <c:v>0</c:v>
                </c:pt>
                <c:pt idx="606">
                  <c:v>0</c:v>
                </c:pt>
                <c:pt idx="607">
                  <c:v>0</c:v>
                </c:pt>
                <c:pt idx="608">
                  <c:v>0</c:v>
                </c:pt>
                <c:pt idx="609">
                  <c:v>0</c:v>
                </c:pt>
                <c:pt idx="610">
                  <c:v>0</c:v>
                </c:pt>
                <c:pt idx="611">
                  <c:v>0</c:v>
                </c:pt>
                <c:pt idx="612">
                  <c:v>0</c:v>
                </c:pt>
                <c:pt idx="613">
                  <c:v>0</c:v>
                </c:pt>
                <c:pt idx="614">
                  <c:v>100</c:v>
                </c:pt>
                <c:pt idx="615">
                  <c:v>100</c:v>
                </c:pt>
                <c:pt idx="616">
                  <c:v>100</c:v>
                </c:pt>
                <c:pt idx="617">
                  <c:v>100</c:v>
                </c:pt>
                <c:pt idx="618">
                  <c:v>100</c:v>
                </c:pt>
                <c:pt idx="619">
                  <c:v>100</c:v>
                </c:pt>
                <c:pt idx="620">
                  <c:v>100</c:v>
                </c:pt>
                <c:pt idx="621">
                  <c:v>100</c:v>
                </c:pt>
                <c:pt idx="622">
                  <c:v>100</c:v>
                </c:pt>
                <c:pt idx="623">
                  <c:v>0</c:v>
                </c:pt>
                <c:pt idx="624">
                  <c:v>0</c:v>
                </c:pt>
                <c:pt idx="625">
                  <c:v>0</c:v>
                </c:pt>
                <c:pt idx="626">
                  <c:v>0</c:v>
                </c:pt>
                <c:pt idx="627">
                  <c:v>0</c:v>
                </c:pt>
                <c:pt idx="628">
                  <c:v>0</c:v>
                </c:pt>
                <c:pt idx="629">
                  <c:v>0</c:v>
                </c:pt>
                <c:pt idx="630">
                  <c:v>0</c:v>
                </c:pt>
                <c:pt idx="631">
                  <c:v>0</c:v>
                </c:pt>
                <c:pt idx="632">
                  <c:v>0</c:v>
                </c:pt>
                <c:pt idx="633">
                  <c:v>0</c:v>
                </c:pt>
                <c:pt idx="634">
                  <c:v>0</c:v>
                </c:pt>
                <c:pt idx="635">
                  <c:v>0</c:v>
                </c:pt>
                <c:pt idx="636">
                  <c:v>0</c:v>
                </c:pt>
                <c:pt idx="637">
                  <c:v>0</c:v>
                </c:pt>
                <c:pt idx="638">
                  <c:v>0</c:v>
                </c:pt>
                <c:pt idx="639">
                  <c:v>0</c:v>
                </c:pt>
                <c:pt idx="640">
                  <c:v>0</c:v>
                </c:pt>
                <c:pt idx="641">
                  <c:v>0</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0</c:v>
                </c:pt>
                <c:pt idx="657">
                  <c:v>0</c:v>
                </c:pt>
                <c:pt idx="658">
                  <c:v>0</c:v>
                </c:pt>
                <c:pt idx="659">
                  <c:v>0</c:v>
                </c:pt>
                <c:pt idx="660">
                  <c:v>0</c:v>
                </c:pt>
                <c:pt idx="661">
                  <c:v>0</c:v>
                </c:pt>
                <c:pt idx="662">
                  <c:v>0</c:v>
                </c:pt>
                <c:pt idx="663">
                  <c:v>0</c:v>
                </c:pt>
                <c:pt idx="664">
                  <c:v>0</c:v>
                </c:pt>
                <c:pt idx="665">
                  <c:v>0</c:v>
                </c:pt>
                <c:pt idx="666">
                  <c:v>0</c:v>
                </c:pt>
                <c:pt idx="667">
                  <c:v>0</c:v>
                </c:pt>
                <c:pt idx="668">
                  <c:v>0</c:v>
                </c:pt>
                <c:pt idx="669">
                  <c:v>0</c:v>
                </c:pt>
                <c:pt idx="670">
                  <c:v>0</c:v>
                </c:pt>
                <c:pt idx="671">
                  <c:v>0</c:v>
                </c:pt>
                <c:pt idx="672">
                  <c:v>0</c:v>
                </c:pt>
                <c:pt idx="673">
                  <c:v>0</c:v>
                </c:pt>
                <c:pt idx="674">
                  <c:v>0</c:v>
                </c:pt>
                <c:pt idx="675">
                  <c:v>0</c:v>
                </c:pt>
                <c:pt idx="676">
                  <c:v>0</c:v>
                </c:pt>
                <c:pt idx="677">
                  <c:v>0</c:v>
                </c:pt>
                <c:pt idx="678">
                  <c:v>0</c:v>
                </c:pt>
                <c:pt idx="679">
                  <c:v>0</c:v>
                </c:pt>
                <c:pt idx="680">
                  <c:v>0</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100</c:v>
                </c:pt>
                <c:pt idx="696">
                  <c:v>100</c:v>
                </c:pt>
                <c:pt idx="697">
                  <c:v>100</c:v>
                </c:pt>
                <c:pt idx="698">
                  <c:v>100</c:v>
                </c:pt>
                <c:pt idx="699">
                  <c:v>100</c:v>
                </c:pt>
                <c:pt idx="700">
                  <c:v>100</c:v>
                </c:pt>
                <c:pt idx="701">
                  <c:v>100</c:v>
                </c:pt>
                <c:pt idx="702">
                  <c:v>100</c:v>
                </c:pt>
                <c:pt idx="703">
                  <c:v>100</c:v>
                </c:pt>
                <c:pt idx="704">
                  <c:v>100</c:v>
                </c:pt>
                <c:pt idx="705">
                  <c:v>100</c:v>
                </c:pt>
                <c:pt idx="706">
                  <c:v>100</c:v>
                </c:pt>
                <c:pt idx="707">
                  <c:v>100</c:v>
                </c:pt>
                <c:pt idx="708">
                  <c:v>100</c:v>
                </c:pt>
                <c:pt idx="709">
                  <c:v>100</c:v>
                </c:pt>
                <c:pt idx="710">
                  <c:v>100</c:v>
                </c:pt>
                <c:pt idx="711">
                  <c:v>100</c:v>
                </c:pt>
                <c:pt idx="712">
                  <c:v>100</c:v>
                </c:pt>
                <c:pt idx="713">
                  <c:v>100</c:v>
                </c:pt>
              </c:numCache>
            </c:numRef>
          </c:val>
        </c:ser>
        <c:gapWidth val="0"/>
        <c:axId val="97426048"/>
        <c:axId val="108732800"/>
      </c:barChart>
      <c:lineChart>
        <c:grouping val="standard"/>
        <c:ser>
          <c:idx val="1"/>
          <c:order val="1"/>
          <c:tx>
            <c:v>U-3 Civilian Unemployment Rate</c:v>
          </c:tx>
          <c:spPr>
            <a:ln w="28575">
              <a:solidFill>
                <a:srgbClr val="14477A"/>
              </a:solidFill>
              <a:prstDash val="solid"/>
            </a:ln>
          </c:spPr>
          <c:marker>
            <c:symbol val="none"/>
          </c:marker>
          <c:dLbls>
            <c:dLbl>
              <c:idx val="67"/>
              <c:layout>
                <c:manualLayout>
                  <c:x val="-8.9377289377289365E-2"/>
                  <c:y val="0"/>
                </c:manualLayout>
              </c:layout>
              <c:showSerName val="1"/>
            </c:dLbl>
            <c:dLbl>
              <c:idx val="87"/>
              <c:showSerName val="1"/>
            </c:dLbl>
            <c:delete val="1"/>
          </c:dLbls>
          <c:cat>
            <c:numRef>
              <c:f>'Urates U1 U6'!$B$3:$B$1000</c:f>
              <c:numCache>
                <c:formatCode>yyyymm</c:formatCode>
                <c:ptCount val="998"/>
                <c:pt idx="0">
                  <c:v>18264</c:v>
                </c:pt>
                <c:pt idx="1">
                  <c:v>18295</c:v>
                </c:pt>
                <c:pt idx="2">
                  <c:v>18323</c:v>
                </c:pt>
                <c:pt idx="3">
                  <c:v>18354</c:v>
                </c:pt>
                <c:pt idx="4">
                  <c:v>18384</c:v>
                </c:pt>
                <c:pt idx="5">
                  <c:v>18415</c:v>
                </c:pt>
                <c:pt idx="6">
                  <c:v>18445</c:v>
                </c:pt>
                <c:pt idx="7">
                  <c:v>18476</c:v>
                </c:pt>
                <c:pt idx="8">
                  <c:v>18507</c:v>
                </c:pt>
                <c:pt idx="9">
                  <c:v>18537</c:v>
                </c:pt>
                <c:pt idx="10">
                  <c:v>18568</c:v>
                </c:pt>
                <c:pt idx="11">
                  <c:v>18598</c:v>
                </c:pt>
                <c:pt idx="12">
                  <c:v>18629</c:v>
                </c:pt>
                <c:pt idx="13">
                  <c:v>18660</c:v>
                </c:pt>
                <c:pt idx="14">
                  <c:v>18688</c:v>
                </c:pt>
                <c:pt idx="15">
                  <c:v>18719</c:v>
                </c:pt>
                <c:pt idx="16">
                  <c:v>18749</c:v>
                </c:pt>
                <c:pt idx="17">
                  <c:v>18780</c:v>
                </c:pt>
                <c:pt idx="18">
                  <c:v>18810</c:v>
                </c:pt>
                <c:pt idx="19">
                  <c:v>18841</c:v>
                </c:pt>
                <c:pt idx="20">
                  <c:v>18872</c:v>
                </c:pt>
                <c:pt idx="21">
                  <c:v>18902</c:v>
                </c:pt>
                <c:pt idx="22">
                  <c:v>18933</c:v>
                </c:pt>
                <c:pt idx="23">
                  <c:v>18963</c:v>
                </c:pt>
                <c:pt idx="24">
                  <c:v>18994</c:v>
                </c:pt>
                <c:pt idx="25">
                  <c:v>19025</c:v>
                </c:pt>
                <c:pt idx="26">
                  <c:v>19054</c:v>
                </c:pt>
                <c:pt idx="27">
                  <c:v>19085</c:v>
                </c:pt>
                <c:pt idx="28">
                  <c:v>19115</c:v>
                </c:pt>
                <c:pt idx="29">
                  <c:v>19146</c:v>
                </c:pt>
                <c:pt idx="30">
                  <c:v>19176</c:v>
                </c:pt>
                <c:pt idx="31">
                  <c:v>19207</c:v>
                </c:pt>
                <c:pt idx="32">
                  <c:v>19238</c:v>
                </c:pt>
                <c:pt idx="33">
                  <c:v>19268</c:v>
                </c:pt>
                <c:pt idx="34">
                  <c:v>19299</c:v>
                </c:pt>
                <c:pt idx="35">
                  <c:v>19329</c:v>
                </c:pt>
                <c:pt idx="36">
                  <c:v>19360</c:v>
                </c:pt>
                <c:pt idx="37">
                  <c:v>19391</c:v>
                </c:pt>
                <c:pt idx="38">
                  <c:v>19419</c:v>
                </c:pt>
                <c:pt idx="39">
                  <c:v>19450</c:v>
                </c:pt>
                <c:pt idx="40">
                  <c:v>19480</c:v>
                </c:pt>
                <c:pt idx="41">
                  <c:v>19511</c:v>
                </c:pt>
                <c:pt idx="42">
                  <c:v>19541</c:v>
                </c:pt>
                <c:pt idx="43">
                  <c:v>19572</c:v>
                </c:pt>
                <c:pt idx="44">
                  <c:v>19603</c:v>
                </c:pt>
                <c:pt idx="45">
                  <c:v>19633</c:v>
                </c:pt>
                <c:pt idx="46">
                  <c:v>19664</c:v>
                </c:pt>
                <c:pt idx="47">
                  <c:v>19694</c:v>
                </c:pt>
                <c:pt idx="48">
                  <c:v>19725</c:v>
                </c:pt>
                <c:pt idx="49">
                  <c:v>19756</c:v>
                </c:pt>
                <c:pt idx="50">
                  <c:v>19784</c:v>
                </c:pt>
                <c:pt idx="51">
                  <c:v>19815</c:v>
                </c:pt>
                <c:pt idx="52">
                  <c:v>19845</c:v>
                </c:pt>
                <c:pt idx="53">
                  <c:v>19876</c:v>
                </c:pt>
                <c:pt idx="54">
                  <c:v>19906</c:v>
                </c:pt>
                <c:pt idx="55">
                  <c:v>19937</c:v>
                </c:pt>
                <c:pt idx="56">
                  <c:v>19968</c:v>
                </c:pt>
                <c:pt idx="57">
                  <c:v>19998</c:v>
                </c:pt>
                <c:pt idx="58">
                  <c:v>20029</c:v>
                </c:pt>
                <c:pt idx="59">
                  <c:v>20059</c:v>
                </c:pt>
                <c:pt idx="60">
                  <c:v>20090</c:v>
                </c:pt>
                <c:pt idx="61">
                  <c:v>20121</c:v>
                </c:pt>
                <c:pt idx="62">
                  <c:v>20149</c:v>
                </c:pt>
                <c:pt idx="63">
                  <c:v>20180</c:v>
                </c:pt>
                <c:pt idx="64">
                  <c:v>20210</c:v>
                </c:pt>
                <c:pt idx="65">
                  <c:v>20241</c:v>
                </c:pt>
                <c:pt idx="66">
                  <c:v>20271</c:v>
                </c:pt>
                <c:pt idx="67">
                  <c:v>20302</c:v>
                </c:pt>
                <c:pt idx="68">
                  <c:v>20333</c:v>
                </c:pt>
                <c:pt idx="69">
                  <c:v>20363</c:v>
                </c:pt>
                <c:pt idx="70">
                  <c:v>20394</c:v>
                </c:pt>
                <c:pt idx="71">
                  <c:v>20424</c:v>
                </c:pt>
                <c:pt idx="72">
                  <c:v>20455</c:v>
                </c:pt>
                <c:pt idx="73">
                  <c:v>20486</c:v>
                </c:pt>
                <c:pt idx="74">
                  <c:v>20515</c:v>
                </c:pt>
                <c:pt idx="75">
                  <c:v>20546</c:v>
                </c:pt>
                <c:pt idx="76">
                  <c:v>20576</c:v>
                </c:pt>
                <c:pt idx="77">
                  <c:v>20607</c:v>
                </c:pt>
                <c:pt idx="78">
                  <c:v>20637</c:v>
                </c:pt>
                <c:pt idx="79">
                  <c:v>20668</c:v>
                </c:pt>
                <c:pt idx="80">
                  <c:v>20699</c:v>
                </c:pt>
                <c:pt idx="81">
                  <c:v>20729</c:v>
                </c:pt>
                <c:pt idx="82">
                  <c:v>20760</c:v>
                </c:pt>
                <c:pt idx="83">
                  <c:v>20790</c:v>
                </c:pt>
                <c:pt idx="84">
                  <c:v>20821</c:v>
                </c:pt>
                <c:pt idx="85">
                  <c:v>20852</c:v>
                </c:pt>
                <c:pt idx="86">
                  <c:v>20880</c:v>
                </c:pt>
                <c:pt idx="87">
                  <c:v>20911</c:v>
                </c:pt>
                <c:pt idx="88">
                  <c:v>20941</c:v>
                </c:pt>
                <c:pt idx="89">
                  <c:v>20972</c:v>
                </c:pt>
                <c:pt idx="90">
                  <c:v>21002</c:v>
                </c:pt>
                <c:pt idx="91">
                  <c:v>21033</c:v>
                </c:pt>
                <c:pt idx="92">
                  <c:v>21064</c:v>
                </c:pt>
                <c:pt idx="93">
                  <c:v>21094</c:v>
                </c:pt>
                <c:pt idx="94">
                  <c:v>21125</c:v>
                </c:pt>
                <c:pt idx="95">
                  <c:v>21155</c:v>
                </c:pt>
                <c:pt idx="96">
                  <c:v>21186</c:v>
                </c:pt>
                <c:pt idx="97">
                  <c:v>21217</c:v>
                </c:pt>
                <c:pt idx="98">
                  <c:v>21245</c:v>
                </c:pt>
                <c:pt idx="99">
                  <c:v>21276</c:v>
                </c:pt>
                <c:pt idx="100">
                  <c:v>21306</c:v>
                </c:pt>
                <c:pt idx="101">
                  <c:v>21337</c:v>
                </c:pt>
                <c:pt idx="102">
                  <c:v>21367</c:v>
                </c:pt>
                <c:pt idx="103">
                  <c:v>21398</c:v>
                </c:pt>
                <c:pt idx="104">
                  <c:v>21429</c:v>
                </c:pt>
                <c:pt idx="105">
                  <c:v>21459</c:v>
                </c:pt>
                <c:pt idx="106">
                  <c:v>21490</c:v>
                </c:pt>
                <c:pt idx="107">
                  <c:v>21520</c:v>
                </c:pt>
                <c:pt idx="108">
                  <c:v>21551</c:v>
                </c:pt>
                <c:pt idx="109">
                  <c:v>21582</c:v>
                </c:pt>
                <c:pt idx="110">
                  <c:v>21610</c:v>
                </c:pt>
                <c:pt idx="111">
                  <c:v>21641</c:v>
                </c:pt>
                <c:pt idx="112">
                  <c:v>21671</c:v>
                </c:pt>
                <c:pt idx="113">
                  <c:v>21702</c:v>
                </c:pt>
                <c:pt idx="114">
                  <c:v>21732</c:v>
                </c:pt>
                <c:pt idx="115">
                  <c:v>21763</c:v>
                </c:pt>
                <c:pt idx="116">
                  <c:v>21794</c:v>
                </c:pt>
                <c:pt idx="117">
                  <c:v>21824</c:v>
                </c:pt>
                <c:pt idx="118">
                  <c:v>21855</c:v>
                </c:pt>
                <c:pt idx="119">
                  <c:v>21885</c:v>
                </c:pt>
                <c:pt idx="120">
                  <c:v>21916</c:v>
                </c:pt>
                <c:pt idx="121">
                  <c:v>21947</c:v>
                </c:pt>
                <c:pt idx="122">
                  <c:v>21976</c:v>
                </c:pt>
                <c:pt idx="123">
                  <c:v>22007</c:v>
                </c:pt>
                <c:pt idx="124">
                  <c:v>22037</c:v>
                </c:pt>
                <c:pt idx="125">
                  <c:v>22068</c:v>
                </c:pt>
                <c:pt idx="126">
                  <c:v>22098</c:v>
                </c:pt>
                <c:pt idx="127">
                  <c:v>22129</c:v>
                </c:pt>
                <c:pt idx="128">
                  <c:v>22160</c:v>
                </c:pt>
                <c:pt idx="129">
                  <c:v>22190</c:v>
                </c:pt>
                <c:pt idx="130">
                  <c:v>22221</c:v>
                </c:pt>
                <c:pt idx="131">
                  <c:v>22251</c:v>
                </c:pt>
                <c:pt idx="132">
                  <c:v>22282</c:v>
                </c:pt>
                <c:pt idx="133">
                  <c:v>22313</c:v>
                </c:pt>
                <c:pt idx="134">
                  <c:v>22341</c:v>
                </c:pt>
                <c:pt idx="135">
                  <c:v>22372</c:v>
                </c:pt>
                <c:pt idx="136">
                  <c:v>22402</c:v>
                </c:pt>
                <c:pt idx="137">
                  <c:v>22433</c:v>
                </c:pt>
                <c:pt idx="138">
                  <c:v>22463</c:v>
                </c:pt>
                <c:pt idx="139">
                  <c:v>22494</c:v>
                </c:pt>
                <c:pt idx="140">
                  <c:v>22525</c:v>
                </c:pt>
                <c:pt idx="141">
                  <c:v>22555</c:v>
                </c:pt>
                <c:pt idx="142">
                  <c:v>22586</c:v>
                </c:pt>
                <c:pt idx="143">
                  <c:v>22616</c:v>
                </c:pt>
                <c:pt idx="144">
                  <c:v>22647</c:v>
                </c:pt>
                <c:pt idx="145">
                  <c:v>22678</c:v>
                </c:pt>
                <c:pt idx="146">
                  <c:v>22706</c:v>
                </c:pt>
                <c:pt idx="147">
                  <c:v>22737</c:v>
                </c:pt>
                <c:pt idx="148">
                  <c:v>22767</c:v>
                </c:pt>
                <c:pt idx="149">
                  <c:v>22798</c:v>
                </c:pt>
                <c:pt idx="150">
                  <c:v>22828</c:v>
                </c:pt>
                <c:pt idx="151">
                  <c:v>22859</c:v>
                </c:pt>
                <c:pt idx="152">
                  <c:v>22890</c:v>
                </c:pt>
                <c:pt idx="153">
                  <c:v>22920</c:v>
                </c:pt>
                <c:pt idx="154">
                  <c:v>22951</c:v>
                </c:pt>
                <c:pt idx="155">
                  <c:v>22981</c:v>
                </c:pt>
                <c:pt idx="156">
                  <c:v>23012</c:v>
                </c:pt>
                <c:pt idx="157">
                  <c:v>23043</c:v>
                </c:pt>
                <c:pt idx="158">
                  <c:v>23071</c:v>
                </c:pt>
                <c:pt idx="159">
                  <c:v>23102</c:v>
                </c:pt>
                <c:pt idx="160">
                  <c:v>23132</c:v>
                </c:pt>
                <c:pt idx="161">
                  <c:v>23163</c:v>
                </c:pt>
                <c:pt idx="162">
                  <c:v>23193</c:v>
                </c:pt>
                <c:pt idx="163">
                  <c:v>23224</c:v>
                </c:pt>
                <c:pt idx="164">
                  <c:v>23255</c:v>
                </c:pt>
                <c:pt idx="165">
                  <c:v>23285</c:v>
                </c:pt>
                <c:pt idx="166">
                  <c:v>23316</c:v>
                </c:pt>
                <c:pt idx="167">
                  <c:v>23346</c:v>
                </c:pt>
                <c:pt idx="168">
                  <c:v>23377</c:v>
                </c:pt>
                <c:pt idx="169">
                  <c:v>23408</c:v>
                </c:pt>
                <c:pt idx="170">
                  <c:v>23437</c:v>
                </c:pt>
                <c:pt idx="171">
                  <c:v>23468</c:v>
                </c:pt>
                <c:pt idx="172">
                  <c:v>23498</c:v>
                </c:pt>
                <c:pt idx="173">
                  <c:v>23529</c:v>
                </c:pt>
                <c:pt idx="174">
                  <c:v>23559</c:v>
                </c:pt>
                <c:pt idx="175">
                  <c:v>23590</c:v>
                </c:pt>
                <c:pt idx="176">
                  <c:v>23621</c:v>
                </c:pt>
                <c:pt idx="177">
                  <c:v>23651</c:v>
                </c:pt>
                <c:pt idx="178">
                  <c:v>23682</c:v>
                </c:pt>
                <c:pt idx="179">
                  <c:v>23712</c:v>
                </c:pt>
                <c:pt idx="180">
                  <c:v>23743</c:v>
                </c:pt>
                <c:pt idx="181">
                  <c:v>23774</c:v>
                </c:pt>
                <c:pt idx="182">
                  <c:v>23802</c:v>
                </c:pt>
                <c:pt idx="183">
                  <c:v>23833</c:v>
                </c:pt>
                <c:pt idx="184">
                  <c:v>23863</c:v>
                </c:pt>
                <c:pt idx="185">
                  <c:v>23894</c:v>
                </c:pt>
                <c:pt idx="186">
                  <c:v>23924</c:v>
                </c:pt>
                <c:pt idx="187">
                  <c:v>23955</c:v>
                </c:pt>
                <c:pt idx="188">
                  <c:v>23986</c:v>
                </c:pt>
                <c:pt idx="189">
                  <c:v>24016</c:v>
                </c:pt>
                <c:pt idx="190">
                  <c:v>24047</c:v>
                </c:pt>
                <c:pt idx="191">
                  <c:v>24077</c:v>
                </c:pt>
                <c:pt idx="192">
                  <c:v>24108</c:v>
                </c:pt>
                <c:pt idx="193">
                  <c:v>24139</c:v>
                </c:pt>
                <c:pt idx="194">
                  <c:v>24167</c:v>
                </c:pt>
                <c:pt idx="195">
                  <c:v>24198</c:v>
                </c:pt>
                <c:pt idx="196">
                  <c:v>24228</c:v>
                </c:pt>
                <c:pt idx="197">
                  <c:v>24259</c:v>
                </c:pt>
                <c:pt idx="198">
                  <c:v>24289</c:v>
                </c:pt>
                <c:pt idx="199">
                  <c:v>24320</c:v>
                </c:pt>
                <c:pt idx="200">
                  <c:v>24351</c:v>
                </c:pt>
                <c:pt idx="201">
                  <c:v>24381</c:v>
                </c:pt>
                <c:pt idx="202">
                  <c:v>24412</c:v>
                </c:pt>
                <c:pt idx="203">
                  <c:v>24442</c:v>
                </c:pt>
                <c:pt idx="204">
                  <c:v>24473</c:v>
                </c:pt>
                <c:pt idx="205">
                  <c:v>24504</c:v>
                </c:pt>
                <c:pt idx="206">
                  <c:v>24532</c:v>
                </c:pt>
                <c:pt idx="207">
                  <c:v>24563</c:v>
                </c:pt>
                <c:pt idx="208">
                  <c:v>24593</c:v>
                </c:pt>
                <c:pt idx="209">
                  <c:v>24624</c:v>
                </c:pt>
                <c:pt idx="210">
                  <c:v>24654</c:v>
                </c:pt>
                <c:pt idx="211">
                  <c:v>24685</c:v>
                </c:pt>
                <c:pt idx="212">
                  <c:v>24716</c:v>
                </c:pt>
                <c:pt idx="213">
                  <c:v>24746</c:v>
                </c:pt>
                <c:pt idx="214">
                  <c:v>24777</c:v>
                </c:pt>
                <c:pt idx="215">
                  <c:v>24807</c:v>
                </c:pt>
                <c:pt idx="216">
                  <c:v>24838</c:v>
                </c:pt>
                <c:pt idx="217">
                  <c:v>24869</c:v>
                </c:pt>
                <c:pt idx="218">
                  <c:v>24898</c:v>
                </c:pt>
                <c:pt idx="219">
                  <c:v>24929</c:v>
                </c:pt>
                <c:pt idx="220">
                  <c:v>24959</c:v>
                </c:pt>
                <c:pt idx="221">
                  <c:v>24990</c:v>
                </c:pt>
                <c:pt idx="222">
                  <c:v>25020</c:v>
                </c:pt>
                <c:pt idx="223">
                  <c:v>25051</c:v>
                </c:pt>
                <c:pt idx="224">
                  <c:v>25082</c:v>
                </c:pt>
                <c:pt idx="225">
                  <c:v>25112</c:v>
                </c:pt>
                <c:pt idx="226">
                  <c:v>25143</c:v>
                </c:pt>
                <c:pt idx="227">
                  <c:v>25173</c:v>
                </c:pt>
                <c:pt idx="228">
                  <c:v>25204</c:v>
                </c:pt>
                <c:pt idx="229">
                  <c:v>25235</c:v>
                </c:pt>
                <c:pt idx="230">
                  <c:v>25263</c:v>
                </c:pt>
                <c:pt idx="231">
                  <c:v>25294</c:v>
                </c:pt>
                <c:pt idx="232">
                  <c:v>25324</c:v>
                </c:pt>
                <c:pt idx="233">
                  <c:v>25355</c:v>
                </c:pt>
                <c:pt idx="234">
                  <c:v>25385</c:v>
                </c:pt>
                <c:pt idx="235">
                  <c:v>25416</c:v>
                </c:pt>
                <c:pt idx="236">
                  <c:v>25447</c:v>
                </c:pt>
                <c:pt idx="237">
                  <c:v>25477</c:v>
                </c:pt>
                <c:pt idx="238">
                  <c:v>25508</c:v>
                </c:pt>
                <c:pt idx="239">
                  <c:v>25538</c:v>
                </c:pt>
                <c:pt idx="240">
                  <c:v>25569</c:v>
                </c:pt>
                <c:pt idx="241">
                  <c:v>25600</c:v>
                </c:pt>
                <c:pt idx="242">
                  <c:v>25628</c:v>
                </c:pt>
                <c:pt idx="243">
                  <c:v>25659</c:v>
                </c:pt>
                <c:pt idx="244">
                  <c:v>25689</c:v>
                </c:pt>
                <c:pt idx="245">
                  <c:v>25720</c:v>
                </c:pt>
                <c:pt idx="246">
                  <c:v>25750</c:v>
                </c:pt>
                <c:pt idx="247">
                  <c:v>25781</c:v>
                </c:pt>
                <c:pt idx="248">
                  <c:v>25812</c:v>
                </c:pt>
                <c:pt idx="249">
                  <c:v>25842</c:v>
                </c:pt>
                <c:pt idx="250">
                  <c:v>25873</c:v>
                </c:pt>
                <c:pt idx="251">
                  <c:v>25903</c:v>
                </c:pt>
                <c:pt idx="252">
                  <c:v>25934</c:v>
                </c:pt>
                <c:pt idx="253">
                  <c:v>25965</c:v>
                </c:pt>
                <c:pt idx="254">
                  <c:v>25993</c:v>
                </c:pt>
                <c:pt idx="255">
                  <c:v>26024</c:v>
                </c:pt>
                <c:pt idx="256">
                  <c:v>26054</c:v>
                </c:pt>
                <c:pt idx="257">
                  <c:v>26085</c:v>
                </c:pt>
                <c:pt idx="258">
                  <c:v>26115</c:v>
                </c:pt>
                <c:pt idx="259">
                  <c:v>26146</c:v>
                </c:pt>
                <c:pt idx="260">
                  <c:v>26177</c:v>
                </c:pt>
                <c:pt idx="261">
                  <c:v>26207</c:v>
                </c:pt>
                <c:pt idx="262">
                  <c:v>26238</c:v>
                </c:pt>
                <c:pt idx="263">
                  <c:v>26268</c:v>
                </c:pt>
                <c:pt idx="264">
                  <c:v>26299</c:v>
                </c:pt>
                <c:pt idx="265">
                  <c:v>26330</c:v>
                </c:pt>
                <c:pt idx="266">
                  <c:v>26359</c:v>
                </c:pt>
                <c:pt idx="267">
                  <c:v>26390</c:v>
                </c:pt>
                <c:pt idx="268">
                  <c:v>26420</c:v>
                </c:pt>
                <c:pt idx="269">
                  <c:v>26451</c:v>
                </c:pt>
                <c:pt idx="270">
                  <c:v>26481</c:v>
                </c:pt>
                <c:pt idx="271">
                  <c:v>26512</c:v>
                </c:pt>
                <c:pt idx="272">
                  <c:v>26543</c:v>
                </c:pt>
                <c:pt idx="273">
                  <c:v>26573</c:v>
                </c:pt>
                <c:pt idx="274">
                  <c:v>26604</c:v>
                </c:pt>
                <c:pt idx="275">
                  <c:v>26634</c:v>
                </c:pt>
                <c:pt idx="276">
                  <c:v>26665</c:v>
                </c:pt>
                <c:pt idx="277">
                  <c:v>26696</c:v>
                </c:pt>
                <c:pt idx="278">
                  <c:v>26724</c:v>
                </c:pt>
                <c:pt idx="279">
                  <c:v>26755</c:v>
                </c:pt>
                <c:pt idx="280">
                  <c:v>26785</c:v>
                </c:pt>
                <c:pt idx="281">
                  <c:v>26816</c:v>
                </c:pt>
                <c:pt idx="282">
                  <c:v>26846</c:v>
                </c:pt>
                <c:pt idx="283">
                  <c:v>26877</c:v>
                </c:pt>
                <c:pt idx="284">
                  <c:v>26908</c:v>
                </c:pt>
                <c:pt idx="285">
                  <c:v>26938</c:v>
                </c:pt>
                <c:pt idx="286">
                  <c:v>26969</c:v>
                </c:pt>
                <c:pt idx="287">
                  <c:v>26999</c:v>
                </c:pt>
                <c:pt idx="288">
                  <c:v>27030</c:v>
                </c:pt>
                <c:pt idx="289">
                  <c:v>27061</c:v>
                </c:pt>
                <c:pt idx="290">
                  <c:v>27089</c:v>
                </c:pt>
                <c:pt idx="291">
                  <c:v>27120</c:v>
                </c:pt>
                <c:pt idx="292">
                  <c:v>27150</c:v>
                </c:pt>
                <c:pt idx="293">
                  <c:v>27181</c:v>
                </c:pt>
                <c:pt idx="294">
                  <c:v>27211</c:v>
                </c:pt>
                <c:pt idx="295">
                  <c:v>27242</c:v>
                </c:pt>
                <c:pt idx="296">
                  <c:v>27273</c:v>
                </c:pt>
                <c:pt idx="297">
                  <c:v>27303</c:v>
                </c:pt>
                <c:pt idx="298">
                  <c:v>27334</c:v>
                </c:pt>
                <c:pt idx="299">
                  <c:v>27364</c:v>
                </c:pt>
                <c:pt idx="300">
                  <c:v>27395</c:v>
                </c:pt>
                <c:pt idx="301">
                  <c:v>27426</c:v>
                </c:pt>
                <c:pt idx="302">
                  <c:v>27454</c:v>
                </c:pt>
                <c:pt idx="303">
                  <c:v>27485</c:v>
                </c:pt>
                <c:pt idx="304">
                  <c:v>27515</c:v>
                </c:pt>
                <c:pt idx="305">
                  <c:v>27546</c:v>
                </c:pt>
                <c:pt idx="306">
                  <c:v>27576</c:v>
                </c:pt>
                <c:pt idx="307">
                  <c:v>27607</c:v>
                </c:pt>
                <c:pt idx="308">
                  <c:v>27638</c:v>
                </c:pt>
                <c:pt idx="309">
                  <c:v>27668</c:v>
                </c:pt>
                <c:pt idx="310">
                  <c:v>27699</c:v>
                </c:pt>
                <c:pt idx="311">
                  <c:v>27729</c:v>
                </c:pt>
                <c:pt idx="312">
                  <c:v>27760</c:v>
                </c:pt>
                <c:pt idx="313">
                  <c:v>27791</c:v>
                </c:pt>
                <c:pt idx="314">
                  <c:v>27820</c:v>
                </c:pt>
                <c:pt idx="315">
                  <c:v>27851</c:v>
                </c:pt>
                <c:pt idx="316">
                  <c:v>27881</c:v>
                </c:pt>
                <c:pt idx="317">
                  <c:v>27912</c:v>
                </c:pt>
                <c:pt idx="318">
                  <c:v>27942</c:v>
                </c:pt>
                <c:pt idx="319">
                  <c:v>27973</c:v>
                </c:pt>
                <c:pt idx="320">
                  <c:v>28004</c:v>
                </c:pt>
                <c:pt idx="321">
                  <c:v>28034</c:v>
                </c:pt>
                <c:pt idx="322">
                  <c:v>28065</c:v>
                </c:pt>
                <c:pt idx="323">
                  <c:v>28095</c:v>
                </c:pt>
                <c:pt idx="324">
                  <c:v>28126</c:v>
                </c:pt>
                <c:pt idx="325">
                  <c:v>28157</c:v>
                </c:pt>
                <c:pt idx="326">
                  <c:v>28185</c:v>
                </c:pt>
                <c:pt idx="327">
                  <c:v>28216</c:v>
                </c:pt>
                <c:pt idx="328">
                  <c:v>28246</c:v>
                </c:pt>
                <c:pt idx="329">
                  <c:v>28277</c:v>
                </c:pt>
                <c:pt idx="330">
                  <c:v>28307</c:v>
                </c:pt>
                <c:pt idx="331">
                  <c:v>28338</c:v>
                </c:pt>
                <c:pt idx="332">
                  <c:v>28369</c:v>
                </c:pt>
                <c:pt idx="333">
                  <c:v>28399</c:v>
                </c:pt>
                <c:pt idx="334">
                  <c:v>28430</c:v>
                </c:pt>
                <c:pt idx="335">
                  <c:v>28460</c:v>
                </c:pt>
                <c:pt idx="336">
                  <c:v>28491</c:v>
                </c:pt>
                <c:pt idx="337">
                  <c:v>28522</c:v>
                </c:pt>
                <c:pt idx="338">
                  <c:v>28550</c:v>
                </c:pt>
                <c:pt idx="339">
                  <c:v>28581</c:v>
                </c:pt>
                <c:pt idx="340">
                  <c:v>28611</c:v>
                </c:pt>
                <c:pt idx="341">
                  <c:v>28642</c:v>
                </c:pt>
                <c:pt idx="342">
                  <c:v>28672</c:v>
                </c:pt>
                <c:pt idx="343">
                  <c:v>28703</c:v>
                </c:pt>
                <c:pt idx="344">
                  <c:v>28734</c:v>
                </c:pt>
                <c:pt idx="345">
                  <c:v>28764</c:v>
                </c:pt>
                <c:pt idx="346">
                  <c:v>28795</c:v>
                </c:pt>
                <c:pt idx="347">
                  <c:v>28825</c:v>
                </c:pt>
                <c:pt idx="348">
                  <c:v>28856</c:v>
                </c:pt>
                <c:pt idx="349">
                  <c:v>28887</c:v>
                </c:pt>
                <c:pt idx="350">
                  <c:v>28915</c:v>
                </c:pt>
                <c:pt idx="351">
                  <c:v>28946</c:v>
                </c:pt>
                <c:pt idx="352">
                  <c:v>28976</c:v>
                </c:pt>
                <c:pt idx="353">
                  <c:v>29007</c:v>
                </c:pt>
                <c:pt idx="354">
                  <c:v>29037</c:v>
                </c:pt>
                <c:pt idx="355">
                  <c:v>29068</c:v>
                </c:pt>
                <c:pt idx="356">
                  <c:v>29099</c:v>
                </c:pt>
                <c:pt idx="357">
                  <c:v>29129</c:v>
                </c:pt>
                <c:pt idx="358">
                  <c:v>29160</c:v>
                </c:pt>
                <c:pt idx="359">
                  <c:v>29190</c:v>
                </c:pt>
                <c:pt idx="360">
                  <c:v>29221</c:v>
                </c:pt>
                <c:pt idx="361">
                  <c:v>29252</c:v>
                </c:pt>
                <c:pt idx="362">
                  <c:v>29281</c:v>
                </c:pt>
                <c:pt idx="363">
                  <c:v>29312</c:v>
                </c:pt>
                <c:pt idx="364">
                  <c:v>29342</c:v>
                </c:pt>
                <c:pt idx="365">
                  <c:v>29373</c:v>
                </c:pt>
                <c:pt idx="366">
                  <c:v>29403</c:v>
                </c:pt>
                <c:pt idx="367">
                  <c:v>29434</c:v>
                </c:pt>
                <c:pt idx="368">
                  <c:v>29465</c:v>
                </c:pt>
                <c:pt idx="369">
                  <c:v>29495</c:v>
                </c:pt>
                <c:pt idx="370">
                  <c:v>29526</c:v>
                </c:pt>
                <c:pt idx="371">
                  <c:v>29556</c:v>
                </c:pt>
                <c:pt idx="372">
                  <c:v>29587</c:v>
                </c:pt>
                <c:pt idx="373">
                  <c:v>29618</c:v>
                </c:pt>
                <c:pt idx="374">
                  <c:v>29646</c:v>
                </c:pt>
                <c:pt idx="375">
                  <c:v>29677</c:v>
                </c:pt>
                <c:pt idx="376">
                  <c:v>29707</c:v>
                </c:pt>
                <c:pt idx="377">
                  <c:v>29738</c:v>
                </c:pt>
                <c:pt idx="378">
                  <c:v>29768</c:v>
                </c:pt>
                <c:pt idx="379">
                  <c:v>29799</c:v>
                </c:pt>
                <c:pt idx="380">
                  <c:v>29830</c:v>
                </c:pt>
                <c:pt idx="381">
                  <c:v>29860</c:v>
                </c:pt>
                <c:pt idx="382">
                  <c:v>29891</c:v>
                </c:pt>
                <c:pt idx="383">
                  <c:v>29921</c:v>
                </c:pt>
                <c:pt idx="384">
                  <c:v>29952</c:v>
                </c:pt>
                <c:pt idx="385">
                  <c:v>29983</c:v>
                </c:pt>
                <c:pt idx="386">
                  <c:v>30011</c:v>
                </c:pt>
                <c:pt idx="387">
                  <c:v>30042</c:v>
                </c:pt>
                <c:pt idx="388">
                  <c:v>30072</c:v>
                </c:pt>
                <c:pt idx="389">
                  <c:v>30103</c:v>
                </c:pt>
                <c:pt idx="390">
                  <c:v>30133</c:v>
                </c:pt>
                <c:pt idx="391">
                  <c:v>30164</c:v>
                </c:pt>
                <c:pt idx="392">
                  <c:v>30195</c:v>
                </c:pt>
                <c:pt idx="393">
                  <c:v>30225</c:v>
                </c:pt>
                <c:pt idx="394">
                  <c:v>30256</c:v>
                </c:pt>
                <c:pt idx="395">
                  <c:v>30286</c:v>
                </c:pt>
                <c:pt idx="396">
                  <c:v>30317</c:v>
                </c:pt>
                <c:pt idx="397">
                  <c:v>30348</c:v>
                </c:pt>
                <c:pt idx="398">
                  <c:v>30376</c:v>
                </c:pt>
                <c:pt idx="399">
                  <c:v>30407</c:v>
                </c:pt>
                <c:pt idx="400">
                  <c:v>30437</c:v>
                </c:pt>
                <c:pt idx="401">
                  <c:v>30468</c:v>
                </c:pt>
                <c:pt idx="402">
                  <c:v>30498</c:v>
                </c:pt>
                <c:pt idx="403">
                  <c:v>30529</c:v>
                </c:pt>
                <c:pt idx="404">
                  <c:v>30560</c:v>
                </c:pt>
                <c:pt idx="405">
                  <c:v>30590</c:v>
                </c:pt>
                <c:pt idx="406">
                  <c:v>30621</c:v>
                </c:pt>
                <c:pt idx="407">
                  <c:v>30651</c:v>
                </c:pt>
                <c:pt idx="408">
                  <c:v>30682</c:v>
                </c:pt>
                <c:pt idx="409">
                  <c:v>30713</c:v>
                </c:pt>
                <c:pt idx="410">
                  <c:v>30742</c:v>
                </c:pt>
                <c:pt idx="411">
                  <c:v>30773</c:v>
                </c:pt>
                <c:pt idx="412">
                  <c:v>30803</c:v>
                </c:pt>
                <c:pt idx="413">
                  <c:v>30834</c:v>
                </c:pt>
                <c:pt idx="414">
                  <c:v>30864</c:v>
                </c:pt>
                <c:pt idx="415">
                  <c:v>30895</c:v>
                </c:pt>
                <c:pt idx="416">
                  <c:v>30926</c:v>
                </c:pt>
                <c:pt idx="417">
                  <c:v>30956</c:v>
                </c:pt>
                <c:pt idx="418">
                  <c:v>30987</c:v>
                </c:pt>
                <c:pt idx="419">
                  <c:v>31017</c:v>
                </c:pt>
                <c:pt idx="420">
                  <c:v>31048</c:v>
                </c:pt>
                <c:pt idx="421">
                  <c:v>31079</c:v>
                </c:pt>
                <c:pt idx="422">
                  <c:v>31107</c:v>
                </c:pt>
                <c:pt idx="423">
                  <c:v>31138</c:v>
                </c:pt>
                <c:pt idx="424">
                  <c:v>31168</c:v>
                </c:pt>
                <c:pt idx="425">
                  <c:v>31199</c:v>
                </c:pt>
                <c:pt idx="426">
                  <c:v>31229</c:v>
                </c:pt>
                <c:pt idx="427">
                  <c:v>31260</c:v>
                </c:pt>
                <c:pt idx="428">
                  <c:v>31291</c:v>
                </c:pt>
                <c:pt idx="429">
                  <c:v>31321</c:v>
                </c:pt>
                <c:pt idx="430">
                  <c:v>31352</c:v>
                </c:pt>
                <c:pt idx="431">
                  <c:v>31382</c:v>
                </c:pt>
                <c:pt idx="432">
                  <c:v>31413</c:v>
                </c:pt>
                <c:pt idx="433">
                  <c:v>31444</c:v>
                </c:pt>
                <c:pt idx="434">
                  <c:v>31472</c:v>
                </c:pt>
                <c:pt idx="435">
                  <c:v>31503</c:v>
                </c:pt>
                <c:pt idx="436">
                  <c:v>31533</c:v>
                </c:pt>
                <c:pt idx="437">
                  <c:v>31564</c:v>
                </c:pt>
                <c:pt idx="438">
                  <c:v>31594</c:v>
                </c:pt>
                <c:pt idx="439">
                  <c:v>31625</c:v>
                </c:pt>
                <c:pt idx="440">
                  <c:v>31656</c:v>
                </c:pt>
                <c:pt idx="441">
                  <c:v>31686</c:v>
                </c:pt>
                <c:pt idx="442">
                  <c:v>31717</c:v>
                </c:pt>
                <c:pt idx="443">
                  <c:v>31747</c:v>
                </c:pt>
                <c:pt idx="444">
                  <c:v>31778</c:v>
                </c:pt>
                <c:pt idx="445">
                  <c:v>31809</c:v>
                </c:pt>
                <c:pt idx="446">
                  <c:v>31837</c:v>
                </c:pt>
                <c:pt idx="447">
                  <c:v>31868</c:v>
                </c:pt>
                <c:pt idx="448">
                  <c:v>31898</c:v>
                </c:pt>
                <c:pt idx="449">
                  <c:v>31929</c:v>
                </c:pt>
                <c:pt idx="450">
                  <c:v>31959</c:v>
                </c:pt>
                <c:pt idx="451">
                  <c:v>31990</c:v>
                </c:pt>
                <c:pt idx="452">
                  <c:v>32021</c:v>
                </c:pt>
                <c:pt idx="453">
                  <c:v>32051</c:v>
                </c:pt>
                <c:pt idx="454">
                  <c:v>32082</c:v>
                </c:pt>
                <c:pt idx="455">
                  <c:v>32112</c:v>
                </c:pt>
                <c:pt idx="456">
                  <c:v>32143</c:v>
                </c:pt>
                <c:pt idx="457">
                  <c:v>32174</c:v>
                </c:pt>
                <c:pt idx="458">
                  <c:v>32203</c:v>
                </c:pt>
                <c:pt idx="459">
                  <c:v>32234</c:v>
                </c:pt>
                <c:pt idx="460">
                  <c:v>32264</c:v>
                </c:pt>
                <c:pt idx="461">
                  <c:v>32295</c:v>
                </c:pt>
                <c:pt idx="462">
                  <c:v>32325</c:v>
                </c:pt>
                <c:pt idx="463">
                  <c:v>32356</c:v>
                </c:pt>
                <c:pt idx="464">
                  <c:v>32387</c:v>
                </c:pt>
                <c:pt idx="465">
                  <c:v>32417</c:v>
                </c:pt>
                <c:pt idx="466">
                  <c:v>32448</c:v>
                </c:pt>
                <c:pt idx="467">
                  <c:v>32478</c:v>
                </c:pt>
                <c:pt idx="468">
                  <c:v>32509</c:v>
                </c:pt>
                <c:pt idx="469">
                  <c:v>32540</c:v>
                </c:pt>
                <c:pt idx="470">
                  <c:v>32568</c:v>
                </c:pt>
                <c:pt idx="471">
                  <c:v>32599</c:v>
                </c:pt>
                <c:pt idx="472">
                  <c:v>32629</c:v>
                </c:pt>
                <c:pt idx="473">
                  <c:v>32660</c:v>
                </c:pt>
                <c:pt idx="474">
                  <c:v>32690</c:v>
                </c:pt>
                <c:pt idx="475">
                  <c:v>32721</c:v>
                </c:pt>
                <c:pt idx="476">
                  <c:v>32752</c:v>
                </c:pt>
                <c:pt idx="477">
                  <c:v>32782</c:v>
                </c:pt>
                <c:pt idx="478">
                  <c:v>32813</c:v>
                </c:pt>
                <c:pt idx="479">
                  <c:v>32843</c:v>
                </c:pt>
                <c:pt idx="480">
                  <c:v>32874</c:v>
                </c:pt>
                <c:pt idx="481">
                  <c:v>32905</c:v>
                </c:pt>
                <c:pt idx="482">
                  <c:v>32933</c:v>
                </c:pt>
                <c:pt idx="483">
                  <c:v>32964</c:v>
                </c:pt>
                <c:pt idx="484">
                  <c:v>32994</c:v>
                </c:pt>
                <c:pt idx="485">
                  <c:v>33025</c:v>
                </c:pt>
                <c:pt idx="486">
                  <c:v>33055</c:v>
                </c:pt>
                <c:pt idx="487">
                  <c:v>33086</c:v>
                </c:pt>
                <c:pt idx="488">
                  <c:v>33117</c:v>
                </c:pt>
                <c:pt idx="489">
                  <c:v>33147</c:v>
                </c:pt>
                <c:pt idx="490">
                  <c:v>33178</c:v>
                </c:pt>
                <c:pt idx="491">
                  <c:v>33208</c:v>
                </c:pt>
                <c:pt idx="492">
                  <c:v>33239</c:v>
                </c:pt>
                <c:pt idx="493">
                  <c:v>33270</c:v>
                </c:pt>
                <c:pt idx="494">
                  <c:v>33298</c:v>
                </c:pt>
                <c:pt idx="495">
                  <c:v>33329</c:v>
                </c:pt>
                <c:pt idx="496">
                  <c:v>33359</c:v>
                </c:pt>
                <c:pt idx="497">
                  <c:v>33390</c:v>
                </c:pt>
                <c:pt idx="498">
                  <c:v>33420</c:v>
                </c:pt>
                <c:pt idx="499">
                  <c:v>33451</c:v>
                </c:pt>
                <c:pt idx="500">
                  <c:v>33482</c:v>
                </c:pt>
                <c:pt idx="501">
                  <c:v>33512</c:v>
                </c:pt>
                <c:pt idx="502">
                  <c:v>33543</c:v>
                </c:pt>
                <c:pt idx="503">
                  <c:v>33573</c:v>
                </c:pt>
                <c:pt idx="504">
                  <c:v>33604</c:v>
                </c:pt>
                <c:pt idx="505">
                  <c:v>33635</c:v>
                </c:pt>
                <c:pt idx="506">
                  <c:v>33664</c:v>
                </c:pt>
                <c:pt idx="507">
                  <c:v>33695</c:v>
                </c:pt>
                <c:pt idx="508">
                  <c:v>33725</c:v>
                </c:pt>
                <c:pt idx="509">
                  <c:v>33756</c:v>
                </c:pt>
                <c:pt idx="510">
                  <c:v>33786</c:v>
                </c:pt>
                <c:pt idx="511">
                  <c:v>33817</c:v>
                </c:pt>
                <c:pt idx="512">
                  <c:v>33848</c:v>
                </c:pt>
                <c:pt idx="513">
                  <c:v>33878</c:v>
                </c:pt>
                <c:pt idx="514">
                  <c:v>33909</c:v>
                </c:pt>
                <c:pt idx="515">
                  <c:v>33939</c:v>
                </c:pt>
                <c:pt idx="516">
                  <c:v>33970</c:v>
                </c:pt>
                <c:pt idx="517">
                  <c:v>34001</c:v>
                </c:pt>
                <c:pt idx="518">
                  <c:v>34029</c:v>
                </c:pt>
                <c:pt idx="519">
                  <c:v>34060</c:v>
                </c:pt>
                <c:pt idx="520">
                  <c:v>34090</c:v>
                </c:pt>
                <c:pt idx="521">
                  <c:v>34121</c:v>
                </c:pt>
                <c:pt idx="522">
                  <c:v>34151</c:v>
                </c:pt>
                <c:pt idx="523">
                  <c:v>34182</c:v>
                </c:pt>
                <c:pt idx="524">
                  <c:v>34213</c:v>
                </c:pt>
                <c:pt idx="525">
                  <c:v>34243</c:v>
                </c:pt>
                <c:pt idx="526">
                  <c:v>34274</c:v>
                </c:pt>
                <c:pt idx="527">
                  <c:v>34304</c:v>
                </c:pt>
                <c:pt idx="528">
                  <c:v>34335</c:v>
                </c:pt>
                <c:pt idx="529">
                  <c:v>34366</c:v>
                </c:pt>
                <c:pt idx="530">
                  <c:v>34394</c:v>
                </c:pt>
                <c:pt idx="531">
                  <c:v>34425</c:v>
                </c:pt>
                <c:pt idx="532">
                  <c:v>34455</c:v>
                </c:pt>
                <c:pt idx="533">
                  <c:v>34486</c:v>
                </c:pt>
                <c:pt idx="534">
                  <c:v>34516</c:v>
                </c:pt>
                <c:pt idx="535">
                  <c:v>34547</c:v>
                </c:pt>
                <c:pt idx="536">
                  <c:v>34578</c:v>
                </c:pt>
                <c:pt idx="537">
                  <c:v>34608</c:v>
                </c:pt>
                <c:pt idx="538">
                  <c:v>34639</c:v>
                </c:pt>
                <c:pt idx="539">
                  <c:v>34669</c:v>
                </c:pt>
                <c:pt idx="540">
                  <c:v>34700</c:v>
                </c:pt>
                <c:pt idx="541">
                  <c:v>34731</c:v>
                </c:pt>
                <c:pt idx="542">
                  <c:v>34759</c:v>
                </c:pt>
                <c:pt idx="543">
                  <c:v>34790</c:v>
                </c:pt>
                <c:pt idx="544">
                  <c:v>34820</c:v>
                </c:pt>
                <c:pt idx="545">
                  <c:v>34851</c:v>
                </c:pt>
                <c:pt idx="546">
                  <c:v>34881</c:v>
                </c:pt>
                <c:pt idx="547">
                  <c:v>34912</c:v>
                </c:pt>
                <c:pt idx="548">
                  <c:v>34943</c:v>
                </c:pt>
                <c:pt idx="549">
                  <c:v>34973</c:v>
                </c:pt>
                <c:pt idx="550">
                  <c:v>35004</c:v>
                </c:pt>
                <c:pt idx="551">
                  <c:v>35034</c:v>
                </c:pt>
                <c:pt idx="552">
                  <c:v>35065</c:v>
                </c:pt>
                <c:pt idx="553">
                  <c:v>35096</c:v>
                </c:pt>
                <c:pt idx="554">
                  <c:v>35125</c:v>
                </c:pt>
                <c:pt idx="555">
                  <c:v>35156</c:v>
                </c:pt>
                <c:pt idx="556">
                  <c:v>35186</c:v>
                </c:pt>
                <c:pt idx="557">
                  <c:v>35217</c:v>
                </c:pt>
                <c:pt idx="558">
                  <c:v>35247</c:v>
                </c:pt>
                <c:pt idx="559">
                  <c:v>35278</c:v>
                </c:pt>
                <c:pt idx="560">
                  <c:v>35309</c:v>
                </c:pt>
                <c:pt idx="561">
                  <c:v>35339</c:v>
                </c:pt>
                <c:pt idx="562">
                  <c:v>35370</c:v>
                </c:pt>
                <c:pt idx="563">
                  <c:v>35400</c:v>
                </c:pt>
                <c:pt idx="564">
                  <c:v>35431</c:v>
                </c:pt>
                <c:pt idx="565">
                  <c:v>35462</c:v>
                </c:pt>
                <c:pt idx="566">
                  <c:v>35490</c:v>
                </c:pt>
                <c:pt idx="567">
                  <c:v>35521</c:v>
                </c:pt>
                <c:pt idx="568">
                  <c:v>35551</c:v>
                </c:pt>
                <c:pt idx="569">
                  <c:v>35582</c:v>
                </c:pt>
                <c:pt idx="570">
                  <c:v>35612</c:v>
                </c:pt>
                <c:pt idx="571">
                  <c:v>35643</c:v>
                </c:pt>
                <c:pt idx="572">
                  <c:v>35674</c:v>
                </c:pt>
                <c:pt idx="573">
                  <c:v>35704</c:v>
                </c:pt>
                <c:pt idx="574">
                  <c:v>35735</c:v>
                </c:pt>
                <c:pt idx="575">
                  <c:v>35765</c:v>
                </c:pt>
                <c:pt idx="576">
                  <c:v>35796</c:v>
                </c:pt>
                <c:pt idx="577">
                  <c:v>35827</c:v>
                </c:pt>
                <c:pt idx="578">
                  <c:v>35855</c:v>
                </c:pt>
                <c:pt idx="579">
                  <c:v>35886</c:v>
                </c:pt>
                <c:pt idx="580">
                  <c:v>35916</c:v>
                </c:pt>
                <c:pt idx="581">
                  <c:v>35947</c:v>
                </c:pt>
                <c:pt idx="582">
                  <c:v>35977</c:v>
                </c:pt>
                <c:pt idx="583">
                  <c:v>36008</c:v>
                </c:pt>
                <c:pt idx="584">
                  <c:v>36039</c:v>
                </c:pt>
                <c:pt idx="585">
                  <c:v>36069</c:v>
                </c:pt>
                <c:pt idx="586">
                  <c:v>36100</c:v>
                </c:pt>
                <c:pt idx="587">
                  <c:v>36130</c:v>
                </c:pt>
                <c:pt idx="588">
                  <c:v>36161</c:v>
                </c:pt>
                <c:pt idx="589">
                  <c:v>36192</c:v>
                </c:pt>
                <c:pt idx="590">
                  <c:v>36220</c:v>
                </c:pt>
                <c:pt idx="591">
                  <c:v>36251</c:v>
                </c:pt>
                <c:pt idx="592">
                  <c:v>36281</c:v>
                </c:pt>
                <c:pt idx="593">
                  <c:v>36312</c:v>
                </c:pt>
                <c:pt idx="594">
                  <c:v>36342</c:v>
                </c:pt>
                <c:pt idx="595">
                  <c:v>36373</c:v>
                </c:pt>
                <c:pt idx="596">
                  <c:v>36404</c:v>
                </c:pt>
                <c:pt idx="597">
                  <c:v>36434</c:v>
                </c:pt>
                <c:pt idx="598">
                  <c:v>36465</c:v>
                </c:pt>
                <c:pt idx="599">
                  <c:v>36495</c:v>
                </c:pt>
                <c:pt idx="600">
                  <c:v>36526</c:v>
                </c:pt>
                <c:pt idx="601">
                  <c:v>36557</c:v>
                </c:pt>
                <c:pt idx="602">
                  <c:v>36586</c:v>
                </c:pt>
                <c:pt idx="603">
                  <c:v>36617</c:v>
                </c:pt>
                <c:pt idx="604">
                  <c:v>36647</c:v>
                </c:pt>
                <c:pt idx="605">
                  <c:v>36678</c:v>
                </c:pt>
                <c:pt idx="606">
                  <c:v>36708</c:v>
                </c:pt>
                <c:pt idx="607">
                  <c:v>36739</c:v>
                </c:pt>
                <c:pt idx="608">
                  <c:v>36770</c:v>
                </c:pt>
                <c:pt idx="609">
                  <c:v>36800</c:v>
                </c:pt>
                <c:pt idx="610">
                  <c:v>36831</c:v>
                </c:pt>
                <c:pt idx="611">
                  <c:v>36861</c:v>
                </c:pt>
                <c:pt idx="612">
                  <c:v>36892</c:v>
                </c:pt>
                <c:pt idx="613">
                  <c:v>36923</c:v>
                </c:pt>
                <c:pt idx="614">
                  <c:v>36951</c:v>
                </c:pt>
                <c:pt idx="615">
                  <c:v>36982</c:v>
                </c:pt>
                <c:pt idx="616">
                  <c:v>37012</c:v>
                </c:pt>
                <c:pt idx="617">
                  <c:v>37043</c:v>
                </c:pt>
                <c:pt idx="618">
                  <c:v>37073</c:v>
                </c:pt>
                <c:pt idx="619">
                  <c:v>37104</c:v>
                </c:pt>
                <c:pt idx="620">
                  <c:v>37135</c:v>
                </c:pt>
                <c:pt idx="621">
                  <c:v>37165</c:v>
                </c:pt>
                <c:pt idx="622">
                  <c:v>37196</c:v>
                </c:pt>
                <c:pt idx="623">
                  <c:v>37226</c:v>
                </c:pt>
                <c:pt idx="624">
                  <c:v>37257</c:v>
                </c:pt>
                <c:pt idx="625">
                  <c:v>37288</c:v>
                </c:pt>
                <c:pt idx="626">
                  <c:v>37316</c:v>
                </c:pt>
                <c:pt idx="627">
                  <c:v>37347</c:v>
                </c:pt>
                <c:pt idx="628">
                  <c:v>37377</c:v>
                </c:pt>
                <c:pt idx="629">
                  <c:v>37408</c:v>
                </c:pt>
                <c:pt idx="630">
                  <c:v>37438</c:v>
                </c:pt>
                <c:pt idx="631">
                  <c:v>37469</c:v>
                </c:pt>
                <c:pt idx="632">
                  <c:v>37500</c:v>
                </c:pt>
                <c:pt idx="633">
                  <c:v>37530</c:v>
                </c:pt>
                <c:pt idx="634">
                  <c:v>37561</c:v>
                </c:pt>
                <c:pt idx="635">
                  <c:v>37591</c:v>
                </c:pt>
                <c:pt idx="636">
                  <c:v>37622</c:v>
                </c:pt>
                <c:pt idx="637">
                  <c:v>37653</c:v>
                </c:pt>
                <c:pt idx="638">
                  <c:v>37681</c:v>
                </c:pt>
                <c:pt idx="639">
                  <c:v>37712</c:v>
                </c:pt>
                <c:pt idx="640">
                  <c:v>37742</c:v>
                </c:pt>
                <c:pt idx="641">
                  <c:v>37773</c:v>
                </c:pt>
                <c:pt idx="642">
                  <c:v>37803</c:v>
                </c:pt>
                <c:pt idx="643">
                  <c:v>37834</c:v>
                </c:pt>
                <c:pt idx="644">
                  <c:v>37865</c:v>
                </c:pt>
                <c:pt idx="645">
                  <c:v>37895</c:v>
                </c:pt>
                <c:pt idx="646">
                  <c:v>37926</c:v>
                </c:pt>
                <c:pt idx="647">
                  <c:v>37956</c:v>
                </c:pt>
                <c:pt idx="648">
                  <c:v>37987</c:v>
                </c:pt>
                <c:pt idx="649">
                  <c:v>38018</c:v>
                </c:pt>
                <c:pt idx="650">
                  <c:v>38047</c:v>
                </c:pt>
                <c:pt idx="651">
                  <c:v>38078</c:v>
                </c:pt>
                <c:pt idx="652">
                  <c:v>38108</c:v>
                </c:pt>
                <c:pt idx="653">
                  <c:v>38139</c:v>
                </c:pt>
                <c:pt idx="654">
                  <c:v>38169</c:v>
                </c:pt>
                <c:pt idx="655">
                  <c:v>38200</c:v>
                </c:pt>
                <c:pt idx="656">
                  <c:v>38231</c:v>
                </c:pt>
                <c:pt idx="657">
                  <c:v>38261</c:v>
                </c:pt>
                <c:pt idx="658">
                  <c:v>38292</c:v>
                </c:pt>
                <c:pt idx="659">
                  <c:v>38322</c:v>
                </c:pt>
                <c:pt idx="660">
                  <c:v>38353</c:v>
                </c:pt>
                <c:pt idx="661">
                  <c:v>38384</c:v>
                </c:pt>
                <c:pt idx="662">
                  <c:v>38412</c:v>
                </c:pt>
                <c:pt idx="663">
                  <c:v>38443</c:v>
                </c:pt>
                <c:pt idx="664">
                  <c:v>38473</c:v>
                </c:pt>
                <c:pt idx="665">
                  <c:v>38504</c:v>
                </c:pt>
                <c:pt idx="666">
                  <c:v>38534</c:v>
                </c:pt>
                <c:pt idx="667">
                  <c:v>38565</c:v>
                </c:pt>
                <c:pt idx="668">
                  <c:v>38596</c:v>
                </c:pt>
                <c:pt idx="669">
                  <c:v>38626</c:v>
                </c:pt>
                <c:pt idx="670">
                  <c:v>38657</c:v>
                </c:pt>
                <c:pt idx="671">
                  <c:v>38687</c:v>
                </c:pt>
                <c:pt idx="672">
                  <c:v>38718</c:v>
                </c:pt>
                <c:pt idx="673">
                  <c:v>38749</c:v>
                </c:pt>
                <c:pt idx="674">
                  <c:v>38777</c:v>
                </c:pt>
                <c:pt idx="675">
                  <c:v>38808</c:v>
                </c:pt>
                <c:pt idx="676">
                  <c:v>38838</c:v>
                </c:pt>
                <c:pt idx="677">
                  <c:v>38869</c:v>
                </c:pt>
                <c:pt idx="678">
                  <c:v>38899</c:v>
                </c:pt>
                <c:pt idx="679">
                  <c:v>38930</c:v>
                </c:pt>
                <c:pt idx="680">
                  <c:v>38961</c:v>
                </c:pt>
                <c:pt idx="681">
                  <c:v>38991</c:v>
                </c:pt>
                <c:pt idx="682">
                  <c:v>39022</c:v>
                </c:pt>
                <c:pt idx="683">
                  <c:v>39052</c:v>
                </c:pt>
                <c:pt idx="684">
                  <c:v>39083</c:v>
                </c:pt>
                <c:pt idx="685">
                  <c:v>39114</c:v>
                </c:pt>
                <c:pt idx="686">
                  <c:v>39142</c:v>
                </c:pt>
                <c:pt idx="687">
                  <c:v>39173</c:v>
                </c:pt>
                <c:pt idx="688">
                  <c:v>39203</c:v>
                </c:pt>
                <c:pt idx="689">
                  <c:v>39234</c:v>
                </c:pt>
                <c:pt idx="690">
                  <c:v>39264</c:v>
                </c:pt>
                <c:pt idx="691">
                  <c:v>39295</c:v>
                </c:pt>
                <c:pt idx="692">
                  <c:v>39326</c:v>
                </c:pt>
                <c:pt idx="693">
                  <c:v>39356</c:v>
                </c:pt>
                <c:pt idx="694">
                  <c:v>39387</c:v>
                </c:pt>
                <c:pt idx="695">
                  <c:v>39417</c:v>
                </c:pt>
                <c:pt idx="696">
                  <c:v>39448</c:v>
                </c:pt>
                <c:pt idx="697">
                  <c:v>39479</c:v>
                </c:pt>
                <c:pt idx="698">
                  <c:v>39508</c:v>
                </c:pt>
                <c:pt idx="699">
                  <c:v>39539</c:v>
                </c:pt>
                <c:pt idx="700">
                  <c:v>39569</c:v>
                </c:pt>
                <c:pt idx="701">
                  <c:v>39600</c:v>
                </c:pt>
                <c:pt idx="702">
                  <c:v>39630</c:v>
                </c:pt>
                <c:pt idx="703">
                  <c:v>39661</c:v>
                </c:pt>
                <c:pt idx="704">
                  <c:v>39692</c:v>
                </c:pt>
                <c:pt idx="705">
                  <c:v>39722</c:v>
                </c:pt>
                <c:pt idx="706">
                  <c:v>39753</c:v>
                </c:pt>
                <c:pt idx="707">
                  <c:v>39783</c:v>
                </c:pt>
                <c:pt idx="708">
                  <c:v>39814</c:v>
                </c:pt>
                <c:pt idx="709">
                  <c:v>39845</c:v>
                </c:pt>
                <c:pt idx="710">
                  <c:v>39873</c:v>
                </c:pt>
                <c:pt idx="711">
                  <c:v>39904</c:v>
                </c:pt>
                <c:pt idx="712">
                  <c:v>39934</c:v>
                </c:pt>
                <c:pt idx="713">
                  <c:v>39965</c:v>
                </c:pt>
                <c:pt idx="714">
                  <c:v>39995</c:v>
                </c:pt>
                <c:pt idx="715">
                  <c:v>40026</c:v>
                </c:pt>
                <c:pt idx="716">
                  <c:v>40057</c:v>
                </c:pt>
                <c:pt idx="717">
                  <c:v>40087</c:v>
                </c:pt>
                <c:pt idx="718">
                  <c:v>40118</c:v>
                </c:pt>
                <c:pt idx="719">
                  <c:v>40148</c:v>
                </c:pt>
                <c:pt idx="720">
                  <c:v>40179</c:v>
                </c:pt>
                <c:pt idx="721">
                  <c:v>40210</c:v>
                </c:pt>
                <c:pt idx="722">
                  <c:v>40238</c:v>
                </c:pt>
                <c:pt idx="723">
                  <c:v>40269</c:v>
                </c:pt>
                <c:pt idx="724">
                  <c:v>40299</c:v>
                </c:pt>
                <c:pt idx="725">
                  <c:v>40330</c:v>
                </c:pt>
                <c:pt idx="726">
                  <c:v>40360</c:v>
                </c:pt>
                <c:pt idx="727">
                  <c:v>40391</c:v>
                </c:pt>
              </c:numCache>
            </c:numRef>
          </c:cat>
          <c:val>
            <c:numRef>
              <c:f>'Urates U1 U6'!$E$3:$E$1000</c:f>
              <c:numCache>
                <c:formatCode>0.0</c:formatCode>
                <c:ptCount val="998"/>
                <c:pt idx="0">
                  <c:v>6.5</c:v>
                </c:pt>
                <c:pt idx="1">
                  <c:v>6.4</c:v>
                </c:pt>
                <c:pt idx="2">
                  <c:v>6.3</c:v>
                </c:pt>
                <c:pt idx="3">
                  <c:v>5.8</c:v>
                </c:pt>
                <c:pt idx="4">
                  <c:v>5.5</c:v>
                </c:pt>
                <c:pt idx="5">
                  <c:v>5.4</c:v>
                </c:pt>
                <c:pt idx="6">
                  <c:v>5</c:v>
                </c:pt>
                <c:pt idx="7">
                  <c:v>4.5</c:v>
                </c:pt>
                <c:pt idx="8">
                  <c:v>4.4000000000000004</c:v>
                </c:pt>
                <c:pt idx="9">
                  <c:v>4.2</c:v>
                </c:pt>
                <c:pt idx="10">
                  <c:v>4.2</c:v>
                </c:pt>
                <c:pt idx="11">
                  <c:v>4.3</c:v>
                </c:pt>
                <c:pt idx="12">
                  <c:v>3.7</c:v>
                </c:pt>
                <c:pt idx="13">
                  <c:v>3.4</c:v>
                </c:pt>
                <c:pt idx="14">
                  <c:v>3.4</c:v>
                </c:pt>
                <c:pt idx="15">
                  <c:v>3.1</c:v>
                </c:pt>
                <c:pt idx="16">
                  <c:v>3</c:v>
                </c:pt>
                <c:pt idx="17">
                  <c:v>3.2</c:v>
                </c:pt>
                <c:pt idx="18">
                  <c:v>3.1</c:v>
                </c:pt>
                <c:pt idx="19">
                  <c:v>3.1</c:v>
                </c:pt>
                <c:pt idx="20">
                  <c:v>3.3</c:v>
                </c:pt>
                <c:pt idx="21">
                  <c:v>3.5</c:v>
                </c:pt>
                <c:pt idx="22">
                  <c:v>3.5</c:v>
                </c:pt>
                <c:pt idx="23">
                  <c:v>3.1</c:v>
                </c:pt>
                <c:pt idx="24">
                  <c:v>3.2</c:v>
                </c:pt>
                <c:pt idx="25">
                  <c:v>3.1</c:v>
                </c:pt>
                <c:pt idx="26">
                  <c:v>2.9</c:v>
                </c:pt>
                <c:pt idx="27">
                  <c:v>2.9</c:v>
                </c:pt>
                <c:pt idx="28">
                  <c:v>3</c:v>
                </c:pt>
                <c:pt idx="29">
                  <c:v>3</c:v>
                </c:pt>
                <c:pt idx="30">
                  <c:v>3.2</c:v>
                </c:pt>
                <c:pt idx="31">
                  <c:v>3.4</c:v>
                </c:pt>
                <c:pt idx="32">
                  <c:v>3.1</c:v>
                </c:pt>
                <c:pt idx="33">
                  <c:v>3</c:v>
                </c:pt>
                <c:pt idx="34">
                  <c:v>2.8</c:v>
                </c:pt>
                <c:pt idx="35">
                  <c:v>2.7</c:v>
                </c:pt>
                <c:pt idx="36">
                  <c:v>2.9</c:v>
                </c:pt>
                <c:pt idx="37">
                  <c:v>2.6</c:v>
                </c:pt>
                <c:pt idx="38">
                  <c:v>2.6</c:v>
                </c:pt>
                <c:pt idx="39">
                  <c:v>2.7</c:v>
                </c:pt>
                <c:pt idx="40">
                  <c:v>2.5</c:v>
                </c:pt>
                <c:pt idx="41">
                  <c:v>2.5</c:v>
                </c:pt>
                <c:pt idx="42">
                  <c:v>2.6</c:v>
                </c:pt>
                <c:pt idx="43">
                  <c:v>2.7</c:v>
                </c:pt>
                <c:pt idx="44">
                  <c:v>2.9</c:v>
                </c:pt>
                <c:pt idx="45">
                  <c:v>3.1</c:v>
                </c:pt>
                <c:pt idx="46">
                  <c:v>3.5</c:v>
                </c:pt>
                <c:pt idx="47">
                  <c:v>4.5</c:v>
                </c:pt>
                <c:pt idx="48">
                  <c:v>4.9000000000000004</c:v>
                </c:pt>
                <c:pt idx="49">
                  <c:v>5.2</c:v>
                </c:pt>
                <c:pt idx="50">
                  <c:v>5.7</c:v>
                </c:pt>
                <c:pt idx="51">
                  <c:v>5.9</c:v>
                </c:pt>
                <c:pt idx="52">
                  <c:v>5.9</c:v>
                </c:pt>
                <c:pt idx="53">
                  <c:v>5.6</c:v>
                </c:pt>
                <c:pt idx="54">
                  <c:v>5.8</c:v>
                </c:pt>
                <c:pt idx="55">
                  <c:v>6</c:v>
                </c:pt>
                <c:pt idx="56">
                  <c:v>6.1</c:v>
                </c:pt>
                <c:pt idx="57">
                  <c:v>5.7</c:v>
                </c:pt>
                <c:pt idx="58">
                  <c:v>5.3</c:v>
                </c:pt>
                <c:pt idx="59">
                  <c:v>5</c:v>
                </c:pt>
                <c:pt idx="60">
                  <c:v>4.9000000000000004</c:v>
                </c:pt>
                <c:pt idx="61">
                  <c:v>4.7</c:v>
                </c:pt>
                <c:pt idx="62">
                  <c:v>4.5999999999999996</c:v>
                </c:pt>
                <c:pt idx="63">
                  <c:v>4.7</c:v>
                </c:pt>
                <c:pt idx="64">
                  <c:v>4.3</c:v>
                </c:pt>
                <c:pt idx="65">
                  <c:v>4.2</c:v>
                </c:pt>
                <c:pt idx="66">
                  <c:v>4</c:v>
                </c:pt>
                <c:pt idx="67">
                  <c:v>4.2</c:v>
                </c:pt>
                <c:pt idx="68">
                  <c:v>4.0999999999999996</c:v>
                </c:pt>
                <c:pt idx="69">
                  <c:v>4.3</c:v>
                </c:pt>
                <c:pt idx="70">
                  <c:v>4.2</c:v>
                </c:pt>
                <c:pt idx="71">
                  <c:v>4.2</c:v>
                </c:pt>
                <c:pt idx="72">
                  <c:v>4</c:v>
                </c:pt>
                <c:pt idx="73">
                  <c:v>3.9</c:v>
                </c:pt>
                <c:pt idx="74">
                  <c:v>4.2</c:v>
                </c:pt>
                <c:pt idx="75">
                  <c:v>4</c:v>
                </c:pt>
                <c:pt idx="76">
                  <c:v>4.3</c:v>
                </c:pt>
                <c:pt idx="77">
                  <c:v>4.3</c:v>
                </c:pt>
                <c:pt idx="78">
                  <c:v>4.4000000000000004</c:v>
                </c:pt>
                <c:pt idx="79">
                  <c:v>4.0999999999999996</c:v>
                </c:pt>
                <c:pt idx="80">
                  <c:v>3.9</c:v>
                </c:pt>
                <c:pt idx="81">
                  <c:v>3.9</c:v>
                </c:pt>
                <c:pt idx="82">
                  <c:v>4.3</c:v>
                </c:pt>
                <c:pt idx="83">
                  <c:v>4.2</c:v>
                </c:pt>
                <c:pt idx="84">
                  <c:v>4.2</c:v>
                </c:pt>
                <c:pt idx="85">
                  <c:v>3.9</c:v>
                </c:pt>
                <c:pt idx="86">
                  <c:v>3.7</c:v>
                </c:pt>
                <c:pt idx="87">
                  <c:v>3.9</c:v>
                </c:pt>
                <c:pt idx="88">
                  <c:v>4.0999999999999996</c:v>
                </c:pt>
                <c:pt idx="89">
                  <c:v>4.3</c:v>
                </c:pt>
                <c:pt idx="90">
                  <c:v>4.2</c:v>
                </c:pt>
                <c:pt idx="91">
                  <c:v>4.0999999999999996</c:v>
                </c:pt>
                <c:pt idx="92">
                  <c:v>4.4000000000000004</c:v>
                </c:pt>
                <c:pt idx="93">
                  <c:v>4.5</c:v>
                </c:pt>
                <c:pt idx="94">
                  <c:v>5.0999999999999996</c:v>
                </c:pt>
                <c:pt idx="95">
                  <c:v>5.2</c:v>
                </c:pt>
                <c:pt idx="96">
                  <c:v>5.8</c:v>
                </c:pt>
                <c:pt idx="97">
                  <c:v>6.4</c:v>
                </c:pt>
                <c:pt idx="98">
                  <c:v>6.7</c:v>
                </c:pt>
                <c:pt idx="99">
                  <c:v>7.4</c:v>
                </c:pt>
                <c:pt idx="100">
                  <c:v>7.4</c:v>
                </c:pt>
                <c:pt idx="101">
                  <c:v>7.3</c:v>
                </c:pt>
                <c:pt idx="102">
                  <c:v>7.5</c:v>
                </c:pt>
                <c:pt idx="103">
                  <c:v>7.4</c:v>
                </c:pt>
                <c:pt idx="104">
                  <c:v>7.1</c:v>
                </c:pt>
                <c:pt idx="105">
                  <c:v>6.7</c:v>
                </c:pt>
                <c:pt idx="106">
                  <c:v>6.2</c:v>
                </c:pt>
                <c:pt idx="107">
                  <c:v>6.2</c:v>
                </c:pt>
                <c:pt idx="108">
                  <c:v>6</c:v>
                </c:pt>
                <c:pt idx="109">
                  <c:v>5.9</c:v>
                </c:pt>
                <c:pt idx="110">
                  <c:v>5.6</c:v>
                </c:pt>
                <c:pt idx="111">
                  <c:v>5.2</c:v>
                </c:pt>
                <c:pt idx="112">
                  <c:v>5.0999999999999996</c:v>
                </c:pt>
                <c:pt idx="113">
                  <c:v>5</c:v>
                </c:pt>
                <c:pt idx="114">
                  <c:v>5.0999999999999996</c:v>
                </c:pt>
                <c:pt idx="115">
                  <c:v>5.2</c:v>
                </c:pt>
                <c:pt idx="116">
                  <c:v>5.5</c:v>
                </c:pt>
                <c:pt idx="117">
                  <c:v>5.7</c:v>
                </c:pt>
                <c:pt idx="118">
                  <c:v>5.8</c:v>
                </c:pt>
                <c:pt idx="119">
                  <c:v>5.3</c:v>
                </c:pt>
                <c:pt idx="120">
                  <c:v>5.2</c:v>
                </c:pt>
                <c:pt idx="121">
                  <c:v>4.8</c:v>
                </c:pt>
                <c:pt idx="122">
                  <c:v>5.4</c:v>
                </c:pt>
                <c:pt idx="123">
                  <c:v>5.2</c:v>
                </c:pt>
                <c:pt idx="124">
                  <c:v>5.0999999999999996</c:v>
                </c:pt>
                <c:pt idx="125">
                  <c:v>5.4</c:v>
                </c:pt>
                <c:pt idx="126">
                  <c:v>5.5</c:v>
                </c:pt>
                <c:pt idx="127">
                  <c:v>5.6</c:v>
                </c:pt>
                <c:pt idx="128">
                  <c:v>5.5</c:v>
                </c:pt>
                <c:pt idx="129">
                  <c:v>6.1</c:v>
                </c:pt>
                <c:pt idx="130">
                  <c:v>6.1</c:v>
                </c:pt>
                <c:pt idx="131">
                  <c:v>6.6</c:v>
                </c:pt>
                <c:pt idx="132">
                  <c:v>6.6</c:v>
                </c:pt>
                <c:pt idx="133">
                  <c:v>6.9</c:v>
                </c:pt>
                <c:pt idx="134">
                  <c:v>6.9</c:v>
                </c:pt>
                <c:pt idx="135">
                  <c:v>7</c:v>
                </c:pt>
                <c:pt idx="136">
                  <c:v>7.1</c:v>
                </c:pt>
                <c:pt idx="137">
                  <c:v>6.9</c:v>
                </c:pt>
                <c:pt idx="138">
                  <c:v>7</c:v>
                </c:pt>
                <c:pt idx="139">
                  <c:v>6.6</c:v>
                </c:pt>
                <c:pt idx="140">
                  <c:v>6.7</c:v>
                </c:pt>
                <c:pt idx="141">
                  <c:v>6.5</c:v>
                </c:pt>
                <c:pt idx="142">
                  <c:v>6.1</c:v>
                </c:pt>
                <c:pt idx="143">
                  <c:v>6</c:v>
                </c:pt>
                <c:pt idx="144">
                  <c:v>5.8</c:v>
                </c:pt>
                <c:pt idx="145">
                  <c:v>5.5</c:v>
                </c:pt>
                <c:pt idx="146">
                  <c:v>5.6</c:v>
                </c:pt>
                <c:pt idx="147">
                  <c:v>5.6</c:v>
                </c:pt>
                <c:pt idx="148">
                  <c:v>5.5</c:v>
                </c:pt>
                <c:pt idx="149">
                  <c:v>5.5</c:v>
                </c:pt>
                <c:pt idx="150">
                  <c:v>5.4</c:v>
                </c:pt>
                <c:pt idx="151">
                  <c:v>5.7</c:v>
                </c:pt>
                <c:pt idx="152">
                  <c:v>5.6</c:v>
                </c:pt>
                <c:pt idx="153">
                  <c:v>5.4</c:v>
                </c:pt>
                <c:pt idx="154">
                  <c:v>5.7</c:v>
                </c:pt>
                <c:pt idx="155">
                  <c:v>5.5</c:v>
                </c:pt>
                <c:pt idx="156">
                  <c:v>5.7</c:v>
                </c:pt>
                <c:pt idx="157">
                  <c:v>5.9</c:v>
                </c:pt>
                <c:pt idx="158">
                  <c:v>5.7</c:v>
                </c:pt>
                <c:pt idx="159">
                  <c:v>5.7</c:v>
                </c:pt>
                <c:pt idx="160">
                  <c:v>5.9</c:v>
                </c:pt>
                <c:pt idx="161">
                  <c:v>5.6</c:v>
                </c:pt>
                <c:pt idx="162">
                  <c:v>5.6</c:v>
                </c:pt>
                <c:pt idx="163">
                  <c:v>5.4</c:v>
                </c:pt>
                <c:pt idx="164">
                  <c:v>5.5</c:v>
                </c:pt>
                <c:pt idx="165">
                  <c:v>5.5</c:v>
                </c:pt>
                <c:pt idx="166">
                  <c:v>5.7</c:v>
                </c:pt>
                <c:pt idx="167">
                  <c:v>5.5</c:v>
                </c:pt>
                <c:pt idx="168">
                  <c:v>5.6</c:v>
                </c:pt>
                <c:pt idx="169">
                  <c:v>5.4</c:v>
                </c:pt>
                <c:pt idx="170">
                  <c:v>5.4</c:v>
                </c:pt>
                <c:pt idx="171">
                  <c:v>5.3</c:v>
                </c:pt>
                <c:pt idx="172">
                  <c:v>5.0999999999999996</c:v>
                </c:pt>
                <c:pt idx="173">
                  <c:v>5.2</c:v>
                </c:pt>
                <c:pt idx="174">
                  <c:v>4.9000000000000004</c:v>
                </c:pt>
                <c:pt idx="175">
                  <c:v>5</c:v>
                </c:pt>
                <c:pt idx="176">
                  <c:v>5.0999999999999996</c:v>
                </c:pt>
                <c:pt idx="177">
                  <c:v>5.0999999999999996</c:v>
                </c:pt>
                <c:pt idx="178">
                  <c:v>4.8</c:v>
                </c:pt>
                <c:pt idx="179">
                  <c:v>5</c:v>
                </c:pt>
                <c:pt idx="180">
                  <c:v>4.9000000000000004</c:v>
                </c:pt>
                <c:pt idx="181">
                  <c:v>5.0999999999999996</c:v>
                </c:pt>
                <c:pt idx="182">
                  <c:v>4.7</c:v>
                </c:pt>
                <c:pt idx="183">
                  <c:v>4.8</c:v>
                </c:pt>
                <c:pt idx="184">
                  <c:v>4.5999999999999996</c:v>
                </c:pt>
                <c:pt idx="185">
                  <c:v>4.5999999999999996</c:v>
                </c:pt>
                <c:pt idx="186">
                  <c:v>4.4000000000000004</c:v>
                </c:pt>
                <c:pt idx="187">
                  <c:v>4.4000000000000004</c:v>
                </c:pt>
                <c:pt idx="188">
                  <c:v>4.3</c:v>
                </c:pt>
                <c:pt idx="189">
                  <c:v>4.2</c:v>
                </c:pt>
                <c:pt idx="190">
                  <c:v>4.0999999999999996</c:v>
                </c:pt>
                <c:pt idx="191">
                  <c:v>4</c:v>
                </c:pt>
                <c:pt idx="192">
                  <c:v>4</c:v>
                </c:pt>
                <c:pt idx="193">
                  <c:v>3.8</c:v>
                </c:pt>
                <c:pt idx="194">
                  <c:v>3.8</c:v>
                </c:pt>
                <c:pt idx="195">
                  <c:v>3.8</c:v>
                </c:pt>
                <c:pt idx="196">
                  <c:v>3.9</c:v>
                </c:pt>
                <c:pt idx="197">
                  <c:v>3.8</c:v>
                </c:pt>
                <c:pt idx="198">
                  <c:v>3.8</c:v>
                </c:pt>
                <c:pt idx="199">
                  <c:v>3.8</c:v>
                </c:pt>
                <c:pt idx="200">
                  <c:v>3.7</c:v>
                </c:pt>
                <c:pt idx="201">
                  <c:v>3.7</c:v>
                </c:pt>
                <c:pt idx="202">
                  <c:v>3.6</c:v>
                </c:pt>
                <c:pt idx="203">
                  <c:v>3.8</c:v>
                </c:pt>
                <c:pt idx="204">
                  <c:v>3.9</c:v>
                </c:pt>
                <c:pt idx="205">
                  <c:v>3.8</c:v>
                </c:pt>
                <c:pt idx="206">
                  <c:v>3.8</c:v>
                </c:pt>
                <c:pt idx="207">
                  <c:v>3.8</c:v>
                </c:pt>
                <c:pt idx="208">
                  <c:v>3.8</c:v>
                </c:pt>
                <c:pt idx="209">
                  <c:v>3.9</c:v>
                </c:pt>
                <c:pt idx="210">
                  <c:v>3.8</c:v>
                </c:pt>
                <c:pt idx="211">
                  <c:v>3.8</c:v>
                </c:pt>
                <c:pt idx="212">
                  <c:v>3.8</c:v>
                </c:pt>
                <c:pt idx="213">
                  <c:v>4</c:v>
                </c:pt>
                <c:pt idx="214">
                  <c:v>3.9</c:v>
                </c:pt>
                <c:pt idx="215">
                  <c:v>3.8</c:v>
                </c:pt>
                <c:pt idx="216">
                  <c:v>3.7</c:v>
                </c:pt>
                <c:pt idx="217">
                  <c:v>3.8</c:v>
                </c:pt>
                <c:pt idx="218">
                  <c:v>3.7</c:v>
                </c:pt>
                <c:pt idx="219">
                  <c:v>3.5</c:v>
                </c:pt>
                <c:pt idx="220">
                  <c:v>3.5</c:v>
                </c:pt>
                <c:pt idx="221">
                  <c:v>3.7</c:v>
                </c:pt>
                <c:pt idx="222">
                  <c:v>3.7</c:v>
                </c:pt>
                <c:pt idx="223">
                  <c:v>3.5</c:v>
                </c:pt>
                <c:pt idx="224">
                  <c:v>3.4</c:v>
                </c:pt>
                <c:pt idx="225">
                  <c:v>3.4</c:v>
                </c:pt>
                <c:pt idx="226">
                  <c:v>3.4</c:v>
                </c:pt>
                <c:pt idx="227">
                  <c:v>3.4</c:v>
                </c:pt>
                <c:pt idx="228">
                  <c:v>3.4</c:v>
                </c:pt>
                <c:pt idx="229">
                  <c:v>3.4</c:v>
                </c:pt>
                <c:pt idx="230">
                  <c:v>3.4</c:v>
                </c:pt>
                <c:pt idx="231">
                  <c:v>3.4</c:v>
                </c:pt>
                <c:pt idx="232">
                  <c:v>3.4</c:v>
                </c:pt>
                <c:pt idx="233">
                  <c:v>3.5</c:v>
                </c:pt>
                <c:pt idx="234">
                  <c:v>3.5</c:v>
                </c:pt>
                <c:pt idx="235">
                  <c:v>3.5</c:v>
                </c:pt>
                <c:pt idx="236">
                  <c:v>3.7</c:v>
                </c:pt>
                <c:pt idx="237">
                  <c:v>3.7</c:v>
                </c:pt>
                <c:pt idx="238">
                  <c:v>3.5</c:v>
                </c:pt>
                <c:pt idx="239">
                  <c:v>3.5</c:v>
                </c:pt>
                <c:pt idx="240">
                  <c:v>3.9</c:v>
                </c:pt>
                <c:pt idx="241">
                  <c:v>4.2</c:v>
                </c:pt>
                <c:pt idx="242">
                  <c:v>4.4000000000000004</c:v>
                </c:pt>
                <c:pt idx="243">
                  <c:v>4.5999999999999996</c:v>
                </c:pt>
                <c:pt idx="244">
                  <c:v>4.8</c:v>
                </c:pt>
                <c:pt idx="245">
                  <c:v>4.9000000000000004</c:v>
                </c:pt>
                <c:pt idx="246">
                  <c:v>5</c:v>
                </c:pt>
                <c:pt idx="247">
                  <c:v>5.0999999999999996</c:v>
                </c:pt>
                <c:pt idx="248">
                  <c:v>5.4</c:v>
                </c:pt>
                <c:pt idx="249">
                  <c:v>5.5</c:v>
                </c:pt>
                <c:pt idx="250">
                  <c:v>5.9</c:v>
                </c:pt>
                <c:pt idx="251">
                  <c:v>6.1</c:v>
                </c:pt>
                <c:pt idx="252">
                  <c:v>5.9</c:v>
                </c:pt>
                <c:pt idx="253">
                  <c:v>5.9</c:v>
                </c:pt>
                <c:pt idx="254">
                  <c:v>6</c:v>
                </c:pt>
                <c:pt idx="255">
                  <c:v>5.9</c:v>
                </c:pt>
                <c:pt idx="256">
                  <c:v>5.9</c:v>
                </c:pt>
                <c:pt idx="257">
                  <c:v>5.9</c:v>
                </c:pt>
                <c:pt idx="258">
                  <c:v>6</c:v>
                </c:pt>
                <c:pt idx="259">
                  <c:v>6.1</c:v>
                </c:pt>
                <c:pt idx="260">
                  <c:v>6</c:v>
                </c:pt>
                <c:pt idx="261">
                  <c:v>5.8</c:v>
                </c:pt>
                <c:pt idx="262">
                  <c:v>6</c:v>
                </c:pt>
                <c:pt idx="263">
                  <c:v>6</c:v>
                </c:pt>
                <c:pt idx="264">
                  <c:v>5.8</c:v>
                </c:pt>
                <c:pt idx="265">
                  <c:v>5.7</c:v>
                </c:pt>
                <c:pt idx="266">
                  <c:v>5.8</c:v>
                </c:pt>
                <c:pt idx="267">
                  <c:v>5.7</c:v>
                </c:pt>
                <c:pt idx="268">
                  <c:v>5.7</c:v>
                </c:pt>
                <c:pt idx="269">
                  <c:v>5.7</c:v>
                </c:pt>
                <c:pt idx="270">
                  <c:v>5.6</c:v>
                </c:pt>
                <c:pt idx="271">
                  <c:v>5.6</c:v>
                </c:pt>
                <c:pt idx="272">
                  <c:v>5.5</c:v>
                </c:pt>
                <c:pt idx="273">
                  <c:v>5.6</c:v>
                </c:pt>
                <c:pt idx="274">
                  <c:v>5.3</c:v>
                </c:pt>
                <c:pt idx="275">
                  <c:v>5.2</c:v>
                </c:pt>
                <c:pt idx="276">
                  <c:v>4.9000000000000004</c:v>
                </c:pt>
                <c:pt idx="277">
                  <c:v>5</c:v>
                </c:pt>
                <c:pt idx="278">
                  <c:v>4.9000000000000004</c:v>
                </c:pt>
                <c:pt idx="279">
                  <c:v>5</c:v>
                </c:pt>
                <c:pt idx="280">
                  <c:v>4.9000000000000004</c:v>
                </c:pt>
                <c:pt idx="281">
                  <c:v>4.9000000000000004</c:v>
                </c:pt>
                <c:pt idx="282">
                  <c:v>4.8</c:v>
                </c:pt>
                <c:pt idx="283">
                  <c:v>4.8</c:v>
                </c:pt>
                <c:pt idx="284">
                  <c:v>4.8</c:v>
                </c:pt>
                <c:pt idx="285">
                  <c:v>4.5999999999999996</c:v>
                </c:pt>
                <c:pt idx="286">
                  <c:v>4.8</c:v>
                </c:pt>
                <c:pt idx="287">
                  <c:v>4.9000000000000004</c:v>
                </c:pt>
                <c:pt idx="288">
                  <c:v>5.0999999999999996</c:v>
                </c:pt>
                <c:pt idx="289">
                  <c:v>5.2</c:v>
                </c:pt>
                <c:pt idx="290">
                  <c:v>5.0999999999999996</c:v>
                </c:pt>
                <c:pt idx="291">
                  <c:v>5.0999999999999996</c:v>
                </c:pt>
                <c:pt idx="292">
                  <c:v>5.0999999999999996</c:v>
                </c:pt>
                <c:pt idx="293">
                  <c:v>5.4</c:v>
                </c:pt>
                <c:pt idx="294">
                  <c:v>5.5</c:v>
                </c:pt>
                <c:pt idx="295">
                  <c:v>5.5</c:v>
                </c:pt>
                <c:pt idx="296">
                  <c:v>5.9</c:v>
                </c:pt>
                <c:pt idx="297">
                  <c:v>6</c:v>
                </c:pt>
                <c:pt idx="298">
                  <c:v>6.6</c:v>
                </c:pt>
                <c:pt idx="299">
                  <c:v>7.2</c:v>
                </c:pt>
                <c:pt idx="300">
                  <c:v>8.1</c:v>
                </c:pt>
                <c:pt idx="301">
                  <c:v>8.1</c:v>
                </c:pt>
                <c:pt idx="302">
                  <c:v>8.6</c:v>
                </c:pt>
                <c:pt idx="303">
                  <c:v>8.8000000000000007</c:v>
                </c:pt>
                <c:pt idx="304">
                  <c:v>9</c:v>
                </c:pt>
                <c:pt idx="305">
                  <c:v>8.8000000000000007</c:v>
                </c:pt>
                <c:pt idx="306">
                  <c:v>8.6</c:v>
                </c:pt>
                <c:pt idx="307">
                  <c:v>8.4</c:v>
                </c:pt>
                <c:pt idx="308">
                  <c:v>8.4</c:v>
                </c:pt>
                <c:pt idx="309">
                  <c:v>8.4</c:v>
                </c:pt>
                <c:pt idx="310">
                  <c:v>8.3000000000000007</c:v>
                </c:pt>
                <c:pt idx="311">
                  <c:v>8.2000000000000011</c:v>
                </c:pt>
                <c:pt idx="312">
                  <c:v>7.9</c:v>
                </c:pt>
                <c:pt idx="313">
                  <c:v>7.7</c:v>
                </c:pt>
                <c:pt idx="314">
                  <c:v>7.6</c:v>
                </c:pt>
                <c:pt idx="315">
                  <c:v>7.7</c:v>
                </c:pt>
                <c:pt idx="316">
                  <c:v>7.4</c:v>
                </c:pt>
                <c:pt idx="317">
                  <c:v>7.6</c:v>
                </c:pt>
                <c:pt idx="318">
                  <c:v>7.8</c:v>
                </c:pt>
                <c:pt idx="319">
                  <c:v>7.8</c:v>
                </c:pt>
                <c:pt idx="320">
                  <c:v>7.6</c:v>
                </c:pt>
                <c:pt idx="321">
                  <c:v>7.7</c:v>
                </c:pt>
                <c:pt idx="322">
                  <c:v>7.8</c:v>
                </c:pt>
                <c:pt idx="323">
                  <c:v>7.8</c:v>
                </c:pt>
                <c:pt idx="324">
                  <c:v>7.5</c:v>
                </c:pt>
                <c:pt idx="325">
                  <c:v>7.6</c:v>
                </c:pt>
                <c:pt idx="326">
                  <c:v>7.4</c:v>
                </c:pt>
                <c:pt idx="327">
                  <c:v>7.2</c:v>
                </c:pt>
                <c:pt idx="328">
                  <c:v>7</c:v>
                </c:pt>
                <c:pt idx="329">
                  <c:v>7.2</c:v>
                </c:pt>
                <c:pt idx="330">
                  <c:v>6.9</c:v>
                </c:pt>
                <c:pt idx="331">
                  <c:v>7</c:v>
                </c:pt>
                <c:pt idx="332">
                  <c:v>6.8</c:v>
                </c:pt>
                <c:pt idx="333">
                  <c:v>6.8</c:v>
                </c:pt>
                <c:pt idx="334">
                  <c:v>6.8</c:v>
                </c:pt>
                <c:pt idx="335">
                  <c:v>6.4</c:v>
                </c:pt>
                <c:pt idx="336">
                  <c:v>6.4</c:v>
                </c:pt>
                <c:pt idx="337">
                  <c:v>6.3</c:v>
                </c:pt>
                <c:pt idx="338">
                  <c:v>6.3</c:v>
                </c:pt>
                <c:pt idx="339">
                  <c:v>6.1</c:v>
                </c:pt>
                <c:pt idx="340">
                  <c:v>6</c:v>
                </c:pt>
                <c:pt idx="341">
                  <c:v>5.9</c:v>
                </c:pt>
                <c:pt idx="342">
                  <c:v>6.2</c:v>
                </c:pt>
                <c:pt idx="343">
                  <c:v>5.9</c:v>
                </c:pt>
                <c:pt idx="344">
                  <c:v>6</c:v>
                </c:pt>
                <c:pt idx="345">
                  <c:v>5.8</c:v>
                </c:pt>
                <c:pt idx="346">
                  <c:v>5.9</c:v>
                </c:pt>
                <c:pt idx="347">
                  <c:v>6</c:v>
                </c:pt>
                <c:pt idx="348">
                  <c:v>5.9</c:v>
                </c:pt>
                <c:pt idx="349">
                  <c:v>5.9</c:v>
                </c:pt>
                <c:pt idx="350">
                  <c:v>5.8</c:v>
                </c:pt>
                <c:pt idx="351">
                  <c:v>5.8</c:v>
                </c:pt>
                <c:pt idx="352">
                  <c:v>5.6</c:v>
                </c:pt>
                <c:pt idx="353">
                  <c:v>5.7</c:v>
                </c:pt>
                <c:pt idx="354">
                  <c:v>5.7</c:v>
                </c:pt>
                <c:pt idx="355">
                  <c:v>6</c:v>
                </c:pt>
                <c:pt idx="356">
                  <c:v>5.9</c:v>
                </c:pt>
                <c:pt idx="357">
                  <c:v>6</c:v>
                </c:pt>
                <c:pt idx="358">
                  <c:v>5.9</c:v>
                </c:pt>
                <c:pt idx="359">
                  <c:v>6</c:v>
                </c:pt>
                <c:pt idx="360">
                  <c:v>6.3</c:v>
                </c:pt>
                <c:pt idx="361">
                  <c:v>6.3</c:v>
                </c:pt>
                <c:pt idx="362">
                  <c:v>6.3</c:v>
                </c:pt>
                <c:pt idx="363">
                  <c:v>6.9</c:v>
                </c:pt>
                <c:pt idx="364">
                  <c:v>7.5</c:v>
                </c:pt>
                <c:pt idx="365">
                  <c:v>7.6</c:v>
                </c:pt>
                <c:pt idx="366">
                  <c:v>7.8</c:v>
                </c:pt>
                <c:pt idx="367">
                  <c:v>7.7</c:v>
                </c:pt>
                <c:pt idx="368">
                  <c:v>7.5</c:v>
                </c:pt>
                <c:pt idx="369">
                  <c:v>7.5</c:v>
                </c:pt>
                <c:pt idx="370">
                  <c:v>7.5</c:v>
                </c:pt>
                <c:pt idx="371">
                  <c:v>7.2</c:v>
                </c:pt>
                <c:pt idx="372">
                  <c:v>7.5</c:v>
                </c:pt>
                <c:pt idx="373">
                  <c:v>7.4</c:v>
                </c:pt>
                <c:pt idx="374">
                  <c:v>7.4</c:v>
                </c:pt>
                <c:pt idx="375">
                  <c:v>7.2</c:v>
                </c:pt>
                <c:pt idx="376">
                  <c:v>7.5</c:v>
                </c:pt>
                <c:pt idx="377">
                  <c:v>7.5</c:v>
                </c:pt>
                <c:pt idx="378">
                  <c:v>7.2</c:v>
                </c:pt>
                <c:pt idx="379">
                  <c:v>7.4</c:v>
                </c:pt>
                <c:pt idx="380">
                  <c:v>7.6</c:v>
                </c:pt>
                <c:pt idx="381">
                  <c:v>7.9</c:v>
                </c:pt>
                <c:pt idx="382">
                  <c:v>8.3000000000000007</c:v>
                </c:pt>
                <c:pt idx="383">
                  <c:v>8.5</c:v>
                </c:pt>
                <c:pt idx="384">
                  <c:v>8.6</c:v>
                </c:pt>
                <c:pt idx="385">
                  <c:v>8.9</c:v>
                </c:pt>
                <c:pt idx="386">
                  <c:v>9</c:v>
                </c:pt>
                <c:pt idx="387">
                  <c:v>9.3000000000000007</c:v>
                </c:pt>
                <c:pt idx="388">
                  <c:v>9.4</c:v>
                </c:pt>
                <c:pt idx="389">
                  <c:v>9.6</c:v>
                </c:pt>
                <c:pt idx="390">
                  <c:v>9.8000000000000007</c:v>
                </c:pt>
                <c:pt idx="391">
                  <c:v>9.8000000000000007</c:v>
                </c:pt>
                <c:pt idx="392">
                  <c:v>10.1</c:v>
                </c:pt>
                <c:pt idx="393">
                  <c:v>10.4</c:v>
                </c:pt>
                <c:pt idx="394">
                  <c:v>10.8</c:v>
                </c:pt>
                <c:pt idx="395">
                  <c:v>10.8</c:v>
                </c:pt>
                <c:pt idx="396">
                  <c:v>10.4</c:v>
                </c:pt>
                <c:pt idx="397">
                  <c:v>10.4</c:v>
                </c:pt>
                <c:pt idx="398">
                  <c:v>10.3</c:v>
                </c:pt>
                <c:pt idx="399">
                  <c:v>10.200000000000001</c:v>
                </c:pt>
                <c:pt idx="400">
                  <c:v>10.1</c:v>
                </c:pt>
                <c:pt idx="401">
                  <c:v>10.1</c:v>
                </c:pt>
                <c:pt idx="402">
                  <c:v>9.4</c:v>
                </c:pt>
                <c:pt idx="403">
                  <c:v>9.5</c:v>
                </c:pt>
                <c:pt idx="404">
                  <c:v>9.2000000000000011</c:v>
                </c:pt>
                <c:pt idx="405">
                  <c:v>8.8000000000000007</c:v>
                </c:pt>
                <c:pt idx="406">
                  <c:v>8.5</c:v>
                </c:pt>
                <c:pt idx="407">
                  <c:v>8.3000000000000007</c:v>
                </c:pt>
                <c:pt idx="408">
                  <c:v>8</c:v>
                </c:pt>
                <c:pt idx="409">
                  <c:v>7.8</c:v>
                </c:pt>
                <c:pt idx="410">
                  <c:v>7.8</c:v>
                </c:pt>
                <c:pt idx="411">
                  <c:v>7.7</c:v>
                </c:pt>
                <c:pt idx="412">
                  <c:v>7.4</c:v>
                </c:pt>
                <c:pt idx="413">
                  <c:v>7.2</c:v>
                </c:pt>
                <c:pt idx="414">
                  <c:v>7.5</c:v>
                </c:pt>
                <c:pt idx="415">
                  <c:v>7.5</c:v>
                </c:pt>
                <c:pt idx="416">
                  <c:v>7.3</c:v>
                </c:pt>
                <c:pt idx="417">
                  <c:v>7.4</c:v>
                </c:pt>
                <c:pt idx="418">
                  <c:v>7.2</c:v>
                </c:pt>
                <c:pt idx="419">
                  <c:v>7.3</c:v>
                </c:pt>
                <c:pt idx="420">
                  <c:v>7.3</c:v>
                </c:pt>
                <c:pt idx="421">
                  <c:v>7.2</c:v>
                </c:pt>
                <c:pt idx="422">
                  <c:v>7.2</c:v>
                </c:pt>
                <c:pt idx="423">
                  <c:v>7.3</c:v>
                </c:pt>
                <c:pt idx="424">
                  <c:v>7.2</c:v>
                </c:pt>
                <c:pt idx="425">
                  <c:v>7.4</c:v>
                </c:pt>
                <c:pt idx="426">
                  <c:v>7.4</c:v>
                </c:pt>
                <c:pt idx="427">
                  <c:v>7.1</c:v>
                </c:pt>
                <c:pt idx="428">
                  <c:v>7.1</c:v>
                </c:pt>
                <c:pt idx="429">
                  <c:v>7.1</c:v>
                </c:pt>
                <c:pt idx="430">
                  <c:v>7</c:v>
                </c:pt>
                <c:pt idx="431">
                  <c:v>7</c:v>
                </c:pt>
                <c:pt idx="432">
                  <c:v>6.7</c:v>
                </c:pt>
                <c:pt idx="433">
                  <c:v>7.2</c:v>
                </c:pt>
                <c:pt idx="434">
                  <c:v>7.2</c:v>
                </c:pt>
                <c:pt idx="435">
                  <c:v>7.1</c:v>
                </c:pt>
                <c:pt idx="436">
                  <c:v>7.2</c:v>
                </c:pt>
                <c:pt idx="437">
                  <c:v>7.2</c:v>
                </c:pt>
                <c:pt idx="438">
                  <c:v>7</c:v>
                </c:pt>
                <c:pt idx="439">
                  <c:v>6.9</c:v>
                </c:pt>
                <c:pt idx="440">
                  <c:v>7</c:v>
                </c:pt>
                <c:pt idx="441">
                  <c:v>7</c:v>
                </c:pt>
                <c:pt idx="442">
                  <c:v>6.9</c:v>
                </c:pt>
                <c:pt idx="443">
                  <c:v>6.6</c:v>
                </c:pt>
                <c:pt idx="444">
                  <c:v>6.6</c:v>
                </c:pt>
                <c:pt idx="445">
                  <c:v>6.6</c:v>
                </c:pt>
                <c:pt idx="446">
                  <c:v>6.6</c:v>
                </c:pt>
                <c:pt idx="447">
                  <c:v>6.3</c:v>
                </c:pt>
                <c:pt idx="448">
                  <c:v>6.3</c:v>
                </c:pt>
                <c:pt idx="449">
                  <c:v>6.2</c:v>
                </c:pt>
                <c:pt idx="450">
                  <c:v>6.1</c:v>
                </c:pt>
                <c:pt idx="451">
                  <c:v>6</c:v>
                </c:pt>
                <c:pt idx="452">
                  <c:v>5.9</c:v>
                </c:pt>
                <c:pt idx="453">
                  <c:v>6</c:v>
                </c:pt>
                <c:pt idx="454">
                  <c:v>5.8</c:v>
                </c:pt>
                <c:pt idx="455">
                  <c:v>5.7</c:v>
                </c:pt>
                <c:pt idx="456">
                  <c:v>5.7</c:v>
                </c:pt>
                <c:pt idx="457">
                  <c:v>5.7</c:v>
                </c:pt>
                <c:pt idx="458">
                  <c:v>5.7</c:v>
                </c:pt>
                <c:pt idx="459">
                  <c:v>5.4</c:v>
                </c:pt>
                <c:pt idx="460">
                  <c:v>5.6</c:v>
                </c:pt>
                <c:pt idx="461">
                  <c:v>5.4</c:v>
                </c:pt>
                <c:pt idx="462">
                  <c:v>5.4</c:v>
                </c:pt>
                <c:pt idx="463">
                  <c:v>5.6</c:v>
                </c:pt>
                <c:pt idx="464">
                  <c:v>5.4</c:v>
                </c:pt>
                <c:pt idx="465">
                  <c:v>5.4</c:v>
                </c:pt>
                <c:pt idx="466">
                  <c:v>5.3</c:v>
                </c:pt>
                <c:pt idx="467">
                  <c:v>5.3</c:v>
                </c:pt>
                <c:pt idx="468">
                  <c:v>5.4</c:v>
                </c:pt>
                <c:pt idx="469">
                  <c:v>5.2</c:v>
                </c:pt>
                <c:pt idx="470">
                  <c:v>5</c:v>
                </c:pt>
                <c:pt idx="471">
                  <c:v>5.2</c:v>
                </c:pt>
                <c:pt idx="472">
                  <c:v>5.2</c:v>
                </c:pt>
                <c:pt idx="473">
                  <c:v>5.3</c:v>
                </c:pt>
                <c:pt idx="474">
                  <c:v>5.2</c:v>
                </c:pt>
                <c:pt idx="475">
                  <c:v>5.2</c:v>
                </c:pt>
                <c:pt idx="476">
                  <c:v>5.3</c:v>
                </c:pt>
                <c:pt idx="477">
                  <c:v>5.3</c:v>
                </c:pt>
                <c:pt idx="478">
                  <c:v>5.4</c:v>
                </c:pt>
                <c:pt idx="479">
                  <c:v>5.4</c:v>
                </c:pt>
                <c:pt idx="480">
                  <c:v>5.4</c:v>
                </c:pt>
                <c:pt idx="481">
                  <c:v>5.3</c:v>
                </c:pt>
                <c:pt idx="482">
                  <c:v>5.2</c:v>
                </c:pt>
                <c:pt idx="483">
                  <c:v>5.4</c:v>
                </c:pt>
                <c:pt idx="484">
                  <c:v>5.4</c:v>
                </c:pt>
                <c:pt idx="485">
                  <c:v>5.2</c:v>
                </c:pt>
                <c:pt idx="486">
                  <c:v>5.5</c:v>
                </c:pt>
                <c:pt idx="487">
                  <c:v>5.7</c:v>
                </c:pt>
                <c:pt idx="488">
                  <c:v>5.9</c:v>
                </c:pt>
                <c:pt idx="489">
                  <c:v>5.9</c:v>
                </c:pt>
                <c:pt idx="490">
                  <c:v>6.2</c:v>
                </c:pt>
                <c:pt idx="491">
                  <c:v>6.3</c:v>
                </c:pt>
                <c:pt idx="492">
                  <c:v>6.4</c:v>
                </c:pt>
                <c:pt idx="493">
                  <c:v>6.6</c:v>
                </c:pt>
                <c:pt idx="494">
                  <c:v>6.8</c:v>
                </c:pt>
                <c:pt idx="495">
                  <c:v>6.7</c:v>
                </c:pt>
                <c:pt idx="496">
                  <c:v>6.9</c:v>
                </c:pt>
                <c:pt idx="497">
                  <c:v>6.9</c:v>
                </c:pt>
                <c:pt idx="498">
                  <c:v>6.8</c:v>
                </c:pt>
                <c:pt idx="499">
                  <c:v>6.9</c:v>
                </c:pt>
                <c:pt idx="500">
                  <c:v>6.9</c:v>
                </c:pt>
                <c:pt idx="501">
                  <c:v>7</c:v>
                </c:pt>
                <c:pt idx="502">
                  <c:v>7</c:v>
                </c:pt>
                <c:pt idx="503">
                  <c:v>7.3</c:v>
                </c:pt>
                <c:pt idx="504">
                  <c:v>7.3</c:v>
                </c:pt>
                <c:pt idx="505">
                  <c:v>7.4</c:v>
                </c:pt>
                <c:pt idx="506">
                  <c:v>7.4</c:v>
                </c:pt>
                <c:pt idx="507">
                  <c:v>7.4</c:v>
                </c:pt>
                <c:pt idx="508">
                  <c:v>7.6</c:v>
                </c:pt>
                <c:pt idx="509">
                  <c:v>7.8</c:v>
                </c:pt>
                <c:pt idx="510">
                  <c:v>7.7</c:v>
                </c:pt>
                <c:pt idx="511">
                  <c:v>7.6</c:v>
                </c:pt>
                <c:pt idx="512">
                  <c:v>7.6</c:v>
                </c:pt>
                <c:pt idx="513">
                  <c:v>7.3</c:v>
                </c:pt>
                <c:pt idx="514">
                  <c:v>7.4</c:v>
                </c:pt>
                <c:pt idx="515">
                  <c:v>7.4</c:v>
                </c:pt>
                <c:pt idx="516">
                  <c:v>7.3</c:v>
                </c:pt>
                <c:pt idx="517">
                  <c:v>7.1</c:v>
                </c:pt>
                <c:pt idx="518">
                  <c:v>7</c:v>
                </c:pt>
                <c:pt idx="519">
                  <c:v>7.1</c:v>
                </c:pt>
                <c:pt idx="520">
                  <c:v>7.1</c:v>
                </c:pt>
                <c:pt idx="521">
                  <c:v>7</c:v>
                </c:pt>
                <c:pt idx="522">
                  <c:v>6.9</c:v>
                </c:pt>
                <c:pt idx="523">
                  <c:v>6.8</c:v>
                </c:pt>
                <c:pt idx="524">
                  <c:v>6.7</c:v>
                </c:pt>
                <c:pt idx="525">
                  <c:v>6.8</c:v>
                </c:pt>
                <c:pt idx="526">
                  <c:v>6.6</c:v>
                </c:pt>
                <c:pt idx="527">
                  <c:v>6.5</c:v>
                </c:pt>
                <c:pt idx="528">
                  <c:v>6.6</c:v>
                </c:pt>
                <c:pt idx="529">
                  <c:v>6.6</c:v>
                </c:pt>
                <c:pt idx="530">
                  <c:v>6.5</c:v>
                </c:pt>
                <c:pt idx="531">
                  <c:v>6.4</c:v>
                </c:pt>
                <c:pt idx="532">
                  <c:v>6.1</c:v>
                </c:pt>
                <c:pt idx="533">
                  <c:v>6.1</c:v>
                </c:pt>
                <c:pt idx="534">
                  <c:v>6.1</c:v>
                </c:pt>
                <c:pt idx="535">
                  <c:v>6</c:v>
                </c:pt>
                <c:pt idx="536">
                  <c:v>5.9</c:v>
                </c:pt>
                <c:pt idx="537">
                  <c:v>5.8</c:v>
                </c:pt>
                <c:pt idx="538">
                  <c:v>5.6</c:v>
                </c:pt>
                <c:pt idx="539">
                  <c:v>5.5</c:v>
                </c:pt>
                <c:pt idx="540">
                  <c:v>5.6</c:v>
                </c:pt>
                <c:pt idx="541">
                  <c:v>5.4</c:v>
                </c:pt>
                <c:pt idx="542">
                  <c:v>5.4</c:v>
                </c:pt>
                <c:pt idx="543">
                  <c:v>5.8</c:v>
                </c:pt>
                <c:pt idx="544">
                  <c:v>5.6</c:v>
                </c:pt>
                <c:pt idx="545">
                  <c:v>5.6</c:v>
                </c:pt>
                <c:pt idx="546">
                  <c:v>5.7</c:v>
                </c:pt>
                <c:pt idx="547">
                  <c:v>5.7</c:v>
                </c:pt>
                <c:pt idx="548">
                  <c:v>5.6</c:v>
                </c:pt>
                <c:pt idx="549">
                  <c:v>5.5</c:v>
                </c:pt>
                <c:pt idx="550">
                  <c:v>5.6</c:v>
                </c:pt>
                <c:pt idx="551">
                  <c:v>5.6</c:v>
                </c:pt>
                <c:pt idx="552">
                  <c:v>5.6</c:v>
                </c:pt>
                <c:pt idx="553">
                  <c:v>5.5</c:v>
                </c:pt>
                <c:pt idx="554">
                  <c:v>5.5</c:v>
                </c:pt>
                <c:pt idx="555">
                  <c:v>5.6</c:v>
                </c:pt>
                <c:pt idx="556">
                  <c:v>5.6</c:v>
                </c:pt>
                <c:pt idx="557">
                  <c:v>5.3</c:v>
                </c:pt>
                <c:pt idx="558">
                  <c:v>5.5</c:v>
                </c:pt>
                <c:pt idx="559">
                  <c:v>5.0999999999999996</c:v>
                </c:pt>
                <c:pt idx="560">
                  <c:v>5.2</c:v>
                </c:pt>
                <c:pt idx="561">
                  <c:v>5.2</c:v>
                </c:pt>
                <c:pt idx="562">
                  <c:v>5.4</c:v>
                </c:pt>
                <c:pt idx="563">
                  <c:v>5.4</c:v>
                </c:pt>
                <c:pt idx="564">
                  <c:v>5.3</c:v>
                </c:pt>
                <c:pt idx="565">
                  <c:v>5.2</c:v>
                </c:pt>
                <c:pt idx="566">
                  <c:v>5.2</c:v>
                </c:pt>
                <c:pt idx="567">
                  <c:v>5.0999999999999996</c:v>
                </c:pt>
                <c:pt idx="568">
                  <c:v>4.9000000000000004</c:v>
                </c:pt>
                <c:pt idx="569">
                  <c:v>5</c:v>
                </c:pt>
                <c:pt idx="570">
                  <c:v>4.9000000000000004</c:v>
                </c:pt>
                <c:pt idx="571">
                  <c:v>4.8</c:v>
                </c:pt>
                <c:pt idx="572">
                  <c:v>4.9000000000000004</c:v>
                </c:pt>
                <c:pt idx="573">
                  <c:v>4.7</c:v>
                </c:pt>
                <c:pt idx="574">
                  <c:v>4.5999999999999996</c:v>
                </c:pt>
                <c:pt idx="575">
                  <c:v>4.7</c:v>
                </c:pt>
                <c:pt idx="576">
                  <c:v>4.5999999999999996</c:v>
                </c:pt>
                <c:pt idx="577">
                  <c:v>4.5999999999999996</c:v>
                </c:pt>
                <c:pt idx="578">
                  <c:v>4.7</c:v>
                </c:pt>
                <c:pt idx="579">
                  <c:v>4.3</c:v>
                </c:pt>
                <c:pt idx="580">
                  <c:v>4.4000000000000004</c:v>
                </c:pt>
                <c:pt idx="581">
                  <c:v>4.5</c:v>
                </c:pt>
                <c:pt idx="582">
                  <c:v>4.5</c:v>
                </c:pt>
                <c:pt idx="583">
                  <c:v>4.5</c:v>
                </c:pt>
                <c:pt idx="584">
                  <c:v>4.5999999999999996</c:v>
                </c:pt>
                <c:pt idx="585">
                  <c:v>4.5</c:v>
                </c:pt>
                <c:pt idx="586">
                  <c:v>4.4000000000000004</c:v>
                </c:pt>
                <c:pt idx="587">
                  <c:v>4.4000000000000004</c:v>
                </c:pt>
                <c:pt idx="588">
                  <c:v>4.3</c:v>
                </c:pt>
                <c:pt idx="589">
                  <c:v>4.4000000000000004</c:v>
                </c:pt>
                <c:pt idx="590">
                  <c:v>4.2</c:v>
                </c:pt>
                <c:pt idx="591">
                  <c:v>4.3</c:v>
                </c:pt>
                <c:pt idx="592">
                  <c:v>4.2</c:v>
                </c:pt>
                <c:pt idx="593">
                  <c:v>4.3</c:v>
                </c:pt>
                <c:pt idx="594">
                  <c:v>4.3</c:v>
                </c:pt>
                <c:pt idx="595">
                  <c:v>4.2</c:v>
                </c:pt>
                <c:pt idx="596">
                  <c:v>4.2</c:v>
                </c:pt>
                <c:pt idx="597">
                  <c:v>4.0999999999999996</c:v>
                </c:pt>
                <c:pt idx="598">
                  <c:v>4.0999999999999996</c:v>
                </c:pt>
                <c:pt idx="599">
                  <c:v>4</c:v>
                </c:pt>
                <c:pt idx="600">
                  <c:v>4</c:v>
                </c:pt>
                <c:pt idx="601">
                  <c:v>4.0999999999999996</c:v>
                </c:pt>
                <c:pt idx="602">
                  <c:v>4</c:v>
                </c:pt>
                <c:pt idx="603">
                  <c:v>3.8</c:v>
                </c:pt>
                <c:pt idx="604">
                  <c:v>4</c:v>
                </c:pt>
                <c:pt idx="605">
                  <c:v>4</c:v>
                </c:pt>
                <c:pt idx="606">
                  <c:v>4</c:v>
                </c:pt>
                <c:pt idx="607">
                  <c:v>4.0999999999999996</c:v>
                </c:pt>
                <c:pt idx="608">
                  <c:v>3.9</c:v>
                </c:pt>
                <c:pt idx="609">
                  <c:v>3.9</c:v>
                </c:pt>
                <c:pt idx="610">
                  <c:v>3.9</c:v>
                </c:pt>
                <c:pt idx="611">
                  <c:v>3.9</c:v>
                </c:pt>
                <c:pt idx="612">
                  <c:v>4.2</c:v>
                </c:pt>
                <c:pt idx="613">
                  <c:v>4.2</c:v>
                </c:pt>
                <c:pt idx="614">
                  <c:v>4.3</c:v>
                </c:pt>
                <c:pt idx="615">
                  <c:v>4.4000000000000004</c:v>
                </c:pt>
                <c:pt idx="616">
                  <c:v>4.3</c:v>
                </c:pt>
                <c:pt idx="617">
                  <c:v>4.5</c:v>
                </c:pt>
                <c:pt idx="618">
                  <c:v>4.5999999999999996</c:v>
                </c:pt>
                <c:pt idx="619">
                  <c:v>4.9000000000000004</c:v>
                </c:pt>
                <c:pt idx="620">
                  <c:v>5</c:v>
                </c:pt>
                <c:pt idx="621">
                  <c:v>5.3</c:v>
                </c:pt>
                <c:pt idx="622">
                  <c:v>5.5</c:v>
                </c:pt>
                <c:pt idx="623">
                  <c:v>5.7</c:v>
                </c:pt>
                <c:pt idx="624">
                  <c:v>5.7</c:v>
                </c:pt>
                <c:pt idx="625">
                  <c:v>5.7</c:v>
                </c:pt>
                <c:pt idx="626">
                  <c:v>5.7</c:v>
                </c:pt>
                <c:pt idx="627">
                  <c:v>5.9</c:v>
                </c:pt>
                <c:pt idx="628">
                  <c:v>5.8</c:v>
                </c:pt>
                <c:pt idx="629">
                  <c:v>5.8</c:v>
                </c:pt>
                <c:pt idx="630">
                  <c:v>5.8</c:v>
                </c:pt>
                <c:pt idx="631">
                  <c:v>5.7</c:v>
                </c:pt>
                <c:pt idx="632">
                  <c:v>5.7</c:v>
                </c:pt>
                <c:pt idx="633">
                  <c:v>5.7</c:v>
                </c:pt>
                <c:pt idx="634">
                  <c:v>5.9</c:v>
                </c:pt>
                <c:pt idx="635">
                  <c:v>6</c:v>
                </c:pt>
                <c:pt idx="636">
                  <c:v>5.8</c:v>
                </c:pt>
                <c:pt idx="637">
                  <c:v>5.9</c:v>
                </c:pt>
                <c:pt idx="638">
                  <c:v>5.9</c:v>
                </c:pt>
                <c:pt idx="639">
                  <c:v>6</c:v>
                </c:pt>
                <c:pt idx="640">
                  <c:v>6.1</c:v>
                </c:pt>
                <c:pt idx="641">
                  <c:v>6.3</c:v>
                </c:pt>
                <c:pt idx="642">
                  <c:v>6.2</c:v>
                </c:pt>
                <c:pt idx="643">
                  <c:v>6.1</c:v>
                </c:pt>
                <c:pt idx="644">
                  <c:v>6.1</c:v>
                </c:pt>
                <c:pt idx="645">
                  <c:v>6</c:v>
                </c:pt>
                <c:pt idx="646">
                  <c:v>5.8</c:v>
                </c:pt>
                <c:pt idx="647">
                  <c:v>5.7</c:v>
                </c:pt>
                <c:pt idx="648">
                  <c:v>5.7</c:v>
                </c:pt>
                <c:pt idx="649">
                  <c:v>5.6</c:v>
                </c:pt>
                <c:pt idx="650">
                  <c:v>5.8</c:v>
                </c:pt>
                <c:pt idx="651">
                  <c:v>5.6</c:v>
                </c:pt>
                <c:pt idx="652">
                  <c:v>5.6</c:v>
                </c:pt>
                <c:pt idx="653">
                  <c:v>5.6</c:v>
                </c:pt>
                <c:pt idx="654">
                  <c:v>5.5</c:v>
                </c:pt>
                <c:pt idx="655">
                  <c:v>5.4</c:v>
                </c:pt>
                <c:pt idx="656">
                  <c:v>5.4</c:v>
                </c:pt>
                <c:pt idx="657">
                  <c:v>5.5</c:v>
                </c:pt>
                <c:pt idx="658">
                  <c:v>5.4</c:v>
                </c:pt>
                <c:pt idx="659">
                  <c:v>5.4</c:v>
                </c:pt>
                <c:pt idx="660">
                  <c:v>5.3</c:v>
                </c:pt>
                <c:pt idx="661">
                  <c:v>5.4</c:v>
                </c:pt>
                <c:pt idx="662">
                  <c:v>5.2</c:v>
                </c:pt>
                <c:pt idx="663">
                  <c:v>5.2</c:v>
                </c:pt>
                <c:pt idx="664">
                  <c:v>5.0999999999999996</c:v>
                </c:pt>
                <c:pt idx="665">
                  <c:v>5</c:v>
                </c:pt>
                <c:pt idx="666">
                  <c:v>5</c:v>
                </c:pt>
                <c:pt idx="667">
                  <c:v>4.9000000000000004</c:v>
                </c:pt>
                <c:pt idx="668">
                  <c:v>5</c:v>
                </c:pt>
                <c:pt idx="669">
                  <c:v>5</c:v>
                </c:pt>
                <c:pt idx="670">
                  <c:v>5</c:v>
                </c:pt>
                <c:pt idx="671">
                  <c:v>4.9000000000000004</c:v>
                </c:pt>
                <c:pt idx="672">
                  <c:v>4.7</c:v>
                </c:pt>
                <c:pt idx="673">
                  <c:v>4.8</c:v>
                </c:pt>
                <c:pt idx="674">
                  <c:v>4.7</c:v>
                </c:pt>
                <c:pt idx="675">
                  <c:v>4.7</c:v>
                </c:pt>
                <c:pt idx="676">
                  <c:v>4.5999999999999996</c:v>
                </c:pt>
                <c:pt idx="677">
                  <c:v>4.5999999999999996</c:v>
                </c:pt>
                <c:pt idx="678">
                  <c:v>4.7</c:v>
                </c:pt>
                <c:pt idx="679">
                  <c:v>4.7</c:v>
                </c:pt>
                <c:pt idx="680">
                  <c:v>4.5</c:v>
                </c:pt>
                <c:pt idx="681">
                  <c:v>4.4000000000000004</c:v>
                </c:pt>
                <c:pt idx="682">
                  <c:v>4.5</c:v>
                </c:pt>
                <c:pt idx="683">
                  <c:v>4.4000000000000004</c:v>
                </c:pt>
                <c:pt idx="684">
                  <c:v>4.5999999999999996</c:v>
                </c:pt>
                <c:pt idx="685">
                  <c:v>4.5</c:v>
                </c:pt>
                <c:pt idx="686">
                  <c:v>4.4000000000000004</c:v>
                </c:pt>
                <c:pt idx="687">
                  <c:v>4.5</c:v>
                </c:pt>
                <c:pt idx="688">
                  <c:v>4.4000000000000004</c:v>
                </c:pt>
                <c:pt idx="689">
                  <c:v>4.5999999999999996</c:v>
                </c:pt>
                <c:pt idx="690">
                  <c:v>4.5999999999999996</c:v>
                </c:pt>
                <c:pt idx="691">
                  <c:v>4.5999999999999996</c:v>
                </c:pt>
                <c:pt idx="692">
                  <c:v>4.7</c:v>
                </c:pt>
                <c:pt idx="693">
                  <c:v>4.7</c:v>
                </c:pt>
                <c:pt idx="694">
                  <c:v>4.7</c:v>
                </c:pt>
                <c:pt idx="695">
                  <c:v>5</c:v>
                </c:pt>
                <c:pt idx="696">
                  <c:v>5</c:v>
                </c:pt>
                <c:pt idx="697">
                  <c:v>4.8</c:v>
                </c:pt>
                <c:pt idx="698">
                  <c:v>5.0999999999999996</c:v>
                </c:pt>
                <c:pt idx="699">
                  <c:v>5</c:v>
                </c:pt>
                <c:pt idx="700">
                  <c:v>5.4</c:v>
                </c:pt>
                <c:pt idx="701">
                  <c:v>5.5</c:v>
                </c:pt>
                <c:pt idx="702">
                  <c:v>5.8</c:v>
                </c:pt>
                <c:pt idx="703">
                  <c:v>6.1</c:v>
                </c:pt>
                <c:pt idx="704">
                  <c:v>6.2</c:v>
                </c:pt>
                <c:pt idx="705">
                  <c:v>6.6</c:v>
                </c:pt>
                <c:pt idx="706">
                  <c:v>6.9</c:v>
                </c:pt>
                <c:pt idx="707">
                  <c:v>7.4</c:v>
                </c:pt>
                <c:pt idx="708">
                  <c:v>7.7</c:v>
                </c:pt>
                <c:pt idx="709">
                  <c:v>8.2000000000000011</c:v>
                </c:pt>
                <c:pt idx="710">
                  <c:v>8.6</c:v>
                </c:pt>
                <c:pt idx="711">
                  <c:v>8.9</c:v>
                </c:pt>
                <c:pt idx="712">
                  <c:v>9.4</c:v>
                </c:pt>
                <c:pt idx="713">
                  <c:v>9.5</c:v>
                </c:pt>
                <c:pt idx="714">
                  <c:v>9.4</c:v>
                </c:pt>
                <c:pt idx="715">
                  <c:v>9.7000000000000011</c:v>
                </c:pt>
                <c:pt idx="716">
                  <c:v>9.8000000000000007</c:v>
                </c:pt>
                <c:pt idx="717">
                  <c:v>10.1</c:v>
                </c:pt>
                <c:pt idx="718">
                  <c:v>10</c:v>
                </c:pt>
                <c:pt idx="719">
                  <c:v>10</c:v>
                </c:pt>
                <c:pt idx="720">
                  <c:v>9.7000000000000011</c:v>
                </c:pt>
                <c:pt idx="721">
                  <c:v>9.7000000000000011</c:v>
                </c:pt>
                <c:pt idx="722">
                  <c:v>9.7000000000000011</c:v>
                </c:pt>
                <c:pt idx="723">
                  <c:v>9.9</c:v>
                </c:pt>
                <c:pt idx="724">
                  <c:v>9.7000000000000011</c:v>
                </c:pt>
                <c:pt idx="725">
                  <c:v>9.5</c:v>
                </c:pt>
                <c:pt idx="726">
                  <c:v>9.5</c:v>
                </c:pt>
                <c:pt idx="727">
                  <c:v>9.6</c:v>
                </c:pt>
              </c:numCache>
            </c:numRef>
          </c:val>
        </c:ser>
        <c:marker val="1"/>
        <c:axId val="97426048"/>
        <c:axId val="108732800"/>
      </c:lineChart>
      <c:dateAx>
        <c:axId val="97426048"/>
        <c:scaling>
          <c:orientation val="minMax"/>
          <c:min val="39083"/>
        </c:scaling>
        <c:axPos val="b"/>
        <c:numFmt formatCode="mmm\-yy" sourceLinked="0"/>
        <c:majorTickMark val="none"/>
        <c:tickLblPos val="low"/>
        <c:spPr>
          <a:ln w="3175">
            <a:solidFill>
              <a:srgbClr val="000000"/>
            </a:solidFill>
            <a:prstDash val="solid"/>
          </a:ln>
        </c:spPr>
        <c:txPr>
          <a:bodyPr rot="0" vert="horz"/>
          <a:lstStyle/>
          <a:p>
            <a:pPr>
              <a:defRPr sz="1200" b="0" i="0" u="none" strike="noStrike" baseline="0">
                <a:solidFill>
                  <a:srgbClr val="000000"/>
                </a:solidFill>
                <a:latin typeface="Trebuchet MS"/>
                <a:ea typeface="Trebuchet MS"/>
                <a:cs typeface="Trebuchet MS"/>
              </a:defRPr>
            </a:pPr>
            <a:endParaRPr lang="en-US"/>
          </a:p>
        </c:txPr>
        <c:crossAx val="108732800"/>
        <c:crosses val="autoZero"/>
        <c:auto val="1"/>
        <c:lblOffset val="100"/>
        <c:majorUnit val="4"/>
        <c:majorTimeUnit val="months"/>
      </c:dateAx>
      <c:valAx>
        <c:axId val="108732800"/>
        <c:scaling>
          <c:orientation val="minMax"/>
          <c:max val="11"/>
          <c:min val="0"/>
        </c:scaling>
        <c:axPos val="l"/>
        <c:majorGridlines>
          <c:spPr>
            <a:ln w="3175">
              <a:solidFill>
                <a:schemeClr val="bg1">
                  <a:lumMod val="75000"/>
                </a:schemeClr>
              </a:solidFill>
              <a:prstDash val="solid"/>
            </a:ln>
          </c:spPr>
        </c:majorGridlines>
        <c:numFmt formatCode="#,##0" sourceLinked="0"/>
        <c:majorTickMark val="none"/>
        <c:tickLblPos val="low"/>
        <c:spPr>
          <a:ln w="9525">
            <a:noFill/>
          </a:ln>
        </c:spPr>
        <c:txPr>
          <a:bodyPr rot="0" vert="horz"/>
          <a:lstStyle/>
          <a:p>
            <a:pPr>
              <a:defRPr sz="1200" b="0" i="0" u="none" strike="noStrike" baseline="0">
                <a:solidFill>
                  <a:srgbClr val="000000"/>
                </a:solidFill>
                <a:latin typeface="Trebuchet MS"/>
                <a:ea typeface="Trebuchet MS"/>
                <a:cs typeface="Trebuchet MS"/>
              </a:defRPr>
            </a:pPr>
            <a:endParaRPr lang="en-US"/>
          </a:p>
        </c:txPr>
        <c:crossAx val="97426048"/>
        <c:crosses val="autoZero"/>
        <c:crossBetween val="between"/>
      </c:valAx>
      <c:spPr>
        <a:noFill/>
        <a:ln w="25400">
          <a:noFill/>
        </a:ln>
      </c:spPr>
    </c:plotArea>
    <c:plotVisOnly val="1"/>
    <c:dispBlanksAs val="gap"/>
  </c:chart>
  <c:spPr>
    <a:noFill/>
    <a:ln w="9525">
      <a:noFill/>
    </a:ln>
  </c:spPr>
  <c:txPr>
    <a:bodyPr/>
    <a:lstStyle/>
    <a:p>
      <a:pPr>
        <a:defRPr sz="1200" b="0" i="0" u="none" strike="noStrike" baseline="0">
          <a:solidFill>
            <a:srgbClr val="000000"/>
          </a:solidFill>
          <a:latin typeface="Trebuchet MS"/>
          <a:ea typeface="Trebuchet MS"/>
          <a:cs typeface="Trebuchet MS"/>
        </a:defRPr>
      </a:pPr>
      <a:endParaRPr lang="en-US"/>
    </a:p>
  </c:txPr>
  <c:externalData r:id="rId2"/>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000000"/>
                </a:solidFill>
                <a:latin typeface="Trebuchet MS"/>
                <a:ea typeface="Trebuchet MS"/>
                <a:cs typeface="Trebuchet MS"/>
              </a:defRPr>
            </a:pPr>
            <a:r>
              <a:rPr lang="en-US" dirty="0" smtClean="0"/>
              <a:t>The Conference</a:t>
            </a:r>
            <a:r>
              <a:rPr lang="en-US" baseline="0" dirty="0" smtClean="0"/>
              <a:t> Board Consumer Confidence Survey</a:t>
            </a:r>
            <a:endParaRPr lang="en-US" dirty="0"/>
          </a:p>
        </c:rich>
      </c:tx>
      <c:layout>
        <c:manualLayout>
          <c:xMode val="edge"/>
          <c:yMode val="edge"/>
          <c:x val="0.23127605203195756"/>
          <c:y val="2.4829475740645885E-2"/>
        </c:manualLayout>
      </c:layout>
      <c:spPr>
        <a:noFill/>
        <a:ln w="25400">
          <a:noFill/>
        </a:ln>
      </c:spPr>
    </c:title>
    <c:plotArea>
      <c:layout>
        <c:manualLayout>
          <c:layoutTarget val="inner"/>
          <c:xMode val="edge"/>
          <c:yMode val="edge"/>
          <c:x val="6.4372918978912522E-2"/>
          <c:y val="0.14582645399279801"/>
          <c:w val="0.87557797582994357"/>
          <c:h val="0.65659952112642561"/>
        </c:manualLayout>
      </c:layout>
      <c:barChart>
        <c:barDir val="col"/>
        <c:grouping val="clustered"/>
        <c:ser>
          <c:idx val="0"/>
          <c:order val="2"/>
          <c:tx>
            <c:v>recession</c:v>
          </c:tx>
          <c:spPr>
            <a:solidFill>
              <a:srgbClr val="FFFFFF">
                <a:lumMod val="75000"/>
              </a:srgbClr>
            </a:solidFill>
          </c:spPr>
          <c:val>
            <c:numRef>
              <c:f>Sheet1!$F$9:$F$400</c:f>
              <c:numCache>
                <c:formatCode>General</c:formatCode>
                <c:ptCount val="392"/>
                <c:pt idx="24" formatCode="0">
                  <c:v>0</c:v>
                </c:pt>
                <c:pt idx="25" formatCode="0">
                  <c:v>200</c:v>
                </c:pt>
                <c:pt idx="26" formatCode="0">
                  <c:v>200</c:v>
                </c:pt>
                <c:pt idx="27" formatCode="0">
                  <c:v>200</c:v>
                </c:pt>
                <c:pt idx="28" formatCode="0">
                  <c:v>200</c:v>
                </c:pt>
                <c:pt idx="29" formatCode="0">
                  <c:v>200</c:v>
                </c:pt>
                <c:pt idx="30" formatCode="0">
                  <c:v>200</c:v>
                </c:pt>
                <c:pt idx="31" formatCode="0">
                  <c:v>0</c:v>
                </c:pt>
                <c:pt idx="32" formatCode="0">
                  <c:v>0</c:v>
                </c:pt>
                <c:pt idx="33" formatCode="0">
                  <c:v>0</c:v>
                </c:pt>
                <c:pt idx="34" formatCode="0">
                  <c:v>0</c:v>
                </c:pt>
                <c:pt idx="35" formatCode="0">
                  <c:v>0</c:v>
                </c:pt>
                <c:pt idx="36" formatCode="0">
                  <c:v>0</c:v>
                </c:pt>
                <c:pt idx="37" formatCode="0">
                  <c:v>0</c:v>
                </c:pt>
                <c:pt idx="38" formatCode="0">
                  <c:v>0</c:v>
                </c:pt>
                <c:pt idx="39" formatCode="0">
                  <c:v>0</c:v>
                </c:pt>
                <c:pt idx="40" formatCode="0">
                  <c:v>0</c:v>
                </c:pt>
                <c:pt idx="41" formatCode="0">
                  <c:v>0</c:v>
                </c:pt>
                <c:pt idx="42" formatCode="0">
                  <c:v>0</c:v>
                </c:pt>
                <c:pt idx="43" formatCode="0">
                  <c:v>200</c:v>
                </c:pt>
                <c:pt idx="44" formatCode="0">
                  <c:v>200</c:v>
                </c:pt>
                <c:pt idx="45" formatCode="0">
                  <c:v>200</c:v>
                </c:pt>
                <c:pt idx="46" formatCode="0">
                  <c:v>200</c:v>
                </c:pt>
                <c:pt idx="47" formatCode="0">
                  <c:v>200</c:v>
                </c:pt>
                <c:pt idx="48" formatCode="0">
                  <c:v>200</c:v>
                </c:pt>
                <c:pt idx="49" formatCode="0">
                  <c:v>200</c:v>
                </c:pt>
                <c:pt idx="50" formatCode="0">
                  <c:v>200</c:v>
                </c:pt>
                <c:pt idx="51" formatCode="0">
                  <c:v>200</c:v>
                </c:pt>
                <c:pt idx="52" formatCode="0">
                  <c:v>200</c:v>
                </c:pt>
                <c:pt idx="53" formatCode="0">
                  <c:v>200</c:v>
                </c:pt>
                <c:pt idx="54" formatCode="0">
                  <c:v>200</c:v>
                </c:pt>
                <c:pt idx="55" formatCode="0">
                  <c:v>200</c:v>
                </c:pt>
                <c:pt idx="56" formatCode="0">
                  <c:v>200</c:v>
                </c:pt>
                <c:pt idx="57" formatCode="0">
                  <c:v>200</c:v>
                </c:pt>
                <c:pt idx="58" formatCode="0">
                  <c:v>200</c:v>
                </c:pt>
                <c:pt idx="59" formatCode="0">
                  <c:v>0</c:v>
                </c:pt>
                <c:pt idx="60" formatCode="0">
                  <c:v>0</c:v>
                </c:pt>
                <c:pt idx="61" formatCode="0">
                  <c:v>0</c:v>
                </c:pt>
                <c:pt idx="62" formatCode="0">
                  <c:v>0</c:v>
                </c:pt>
                <c:pt idx="63" formatCode="0">
                  <c:v>0</c:v>
                </c:pt>
                <c:pt idx="64" formatCode="0">
                  <c:v>0</c:v>
                </c:pt>
                <c:pt idx="65" formatCode="0">
                  <c:v>0</c:v>
                </c:pt>
                <c:pt idx="66" formatCode="0">
                  <c:v>0</c:v>
                </c:pt>
                <c:pt idx="67" formatCode="0">
                  <c:v>0</c:v>
                </c:pt>
                <c:pt idx="68" formatCode="0">
                  <c:v>0</c:v>
                </c:pt>
                <c:pt idx="69" formatCode="0">
                  <c:v>0</c:v>
                </c:pt>
                <c:pt idx="70" formatCode="0">
                  <c:v>0</c:v>
                </c:pt>
                <c:pt idx="71" formatCode="0">
                  <c:v>0</c:v>
                </c:pt>
                <c:pt idx="72" formatCode="0">
                  <c:v>0</c:v>
                </c:pt>
                <c:pt idx="73" formatCode="0">
                  <c:v>0</c:v>
                </c:pt>
                <c:pt idx="74" formatCode="0">
                  <c:v>0</c:v>
                </c:pt>
                <c:pt idx="75" formatCode="0">
                  <c:v>0</c:v>
                </c:pt>
                <c:pt idx="76" formatCode="0">
                  <c:v>0</c:v>
                </c:pt>
                <c:pt idx="77" formatCode="0">
                  <c:v>0</c:v>
                </c:pt>
                <c:pt idx="78" formatCode="0">
                  <c:v>0</c:v>
                </c:pt>
                <c:pt idx="79" formatCode="0">
                  <c:v>0</c:v>
                </c:pt>
                <c:pt idx="80" formatCode="0">
                  <c:v>0</c:v>
                </c:pt>
                <c:pt idx="81" formatCode="0">
                  <c:v>0</c:v>
                </c:pt>
                <c:pt idx="82" formatCode="0">
                  <c:v>0</c:v>
                </c:pt>
                <c:pt idx="83" formatCode="0">
                  <c:v>0</c:v>
                </c:pt>
                <c:pt idx="84" formatCode="0">
                  <c:v>0</c:v>
                </c:pt>
                <c:pt idx="85" formatCode="0">
                  <c:v>0</c:v>
                </c:pt>
                <c:pt idx="86" formatCode="0">
                  <c:v>0</c:v>
                </c:pt>
                <c:pt idx="87" formatCode="0">
                  <c:v>0</c:v>
                </c:pt>
                <c:pt idx="88" formatCode="0">
                  <c:v>0</c:v>
                </c:pt>
                <c:pt idx="89" formatCode="0">
                  <c:v>0</c:v>
                </c:pt>
                <c:pt idx="90" formatCode="0">
                  <c:v>0</c:v>
                </c:pt>
                <c:pt idx="91" formatCode="0">
                  <c:v>0</c:v>
                </c:pt>
                <c:pt idx="92" formatCode="0">
                  <c:v>0</c:v>
                </c:pt>
                <c:pt idx="93" formatCode="0">
                  <c:v>0</c:v>
                </c:pt>
                <c:pt idx="94" formatCode="0">
                  <c:v>0</c:v>
                </c:pt>
                <c:pt idx="95" formatCode="0">
                  <c:v>0</c:v>
                </c:pt>
                <c:pt idx="96" formatCode="0">
                  <c:v>0</c:v>
                </c:pt>
                <c:pt idx="97" formatCode="0">
                  <c:v>0</c:v>
                </c:pt>
                <c:pt idx="98" formatCode="0">
                  <c:v>0</c:v>
                </c:pt>
                <c:pt idx="99" formatCode="0">
                  <c:v>0</c:v>
                </c:pt>
                <c:pt idx="100" formatCode="0">
                  <c:v>0</c:v>
                </c:pt>
                <c:pt idx="101" formatCode="0">
                  <c:v>0</c:v>
                </c:pt>
                <c:pt idx="102" formatCode="0">
                  <c:v>0</c:v>
                </c:pt>
                <c:pt idx="103" formatCode="0">
                  <c:v>0</c:v>
                </c:pt>
                <c:pt idx="104" formatCode="0">
                  <c:v>0</c:v>
                </c:pt>
                <c:pt idx="105" formatCode="0">
                  <c:v>0</c:v>
                </c:pt>
                <c:pt idx="106" formatCode="0">
                  <c:v>0</c:v>
                </c:pt>
                <c:pt idx="107" formatCode="0">
                  <c:v>0</c:v>
                </c:pt>
                <c:pt idx="108" formatCode="0">
                  <c:v>0</c:v>
                </c:pt>
                <c:pt idx="109" formatCode="0">
                  <c:v>0</c:v>
                </c:pt>
                <c:pt idx="110" formatCode="0">
                  <c:v>0</c:v>
                </c:pt>
                <c:pt idx="111" formatCode="0">
                  <c:v>0</c:v>
                </c:pt>
                <c:pt idx="112" formatCode="0">
                  <c:v>0</c:v>
                </c:pt>
                <c:pt idx="113" formatCode="0">
                  <c:v>0</c:v>
                </c:pt>
                <c:pt idx="114" formatCode="0">
                  <c:v>0</c:v>
                </c:pt>
                <c:pt idx="115" formatCode="0">
                  <c:v>0</c:v>
                </c:pt>
                <c:pt idx="116" formatCode="0">
                  <c:v>0</c:v>
                </c:pt>
                <c:pt idx="117" formatCode="0">
                  <c:v>0</c:v>
                </c:pt>
                <c:pt idx="118" formatCode="0">
                  <c:v>0</c:v>
                </c:pt>
                <c:pt idx="119" formatCode="0">
                  <c:v>0</c:v>
                </c:pt>
                <c:pt idx="120" formatCode="0">
                  <c:v>0</c:v>
                </c:pt>
                <c:pt idx="121" formatCode="0">
                  <c:v>0</c:v>
                </c:pt>
                <c:pt idx="122" formatCode="0">
                  <c:v>0</c:v>
                </c:pt>
                <c:pt idx="123" formatCode="0">
                  <c:v>0</c:v>
                </c:pt>
                <c:pt idx="124" formatCode="0">
                  <c:v>0</c:v>
                </c:pt>
                <c:pt idx="125" formatCode="0">
                  <c:v>0</c:v>
                </c:pt>
                <c:pt idx="126" formatCode="0">
                  <c:v>0</c:v>
                </c:pt>
                <c:pt idx="127" formatCode="0">
                  <c:v>0</c:v>
                </c:pt>
                <c:pt idx="128" formatCode="0">
                  <c:v>0</c:v>
                </c:pt>
                <c:pt idx="129" formatCode="0">
                  <c:v>0</c:v>
                </c:pt>
                <c:pt idx="130" formatCode="0">
                  <c:v>0</c:v>
                </c:pt>
                <c:pt idx="131" formatCode="0">
                  <c:v>0</c:v>
                </c:pt>
                <c:pt idx="132" formatCode="0">
                  <c:v>0</c:v>
                </c:pt>
                <c:pt idx="133" formatCode="0">
                  <c:v>0</c:v>
                </c:pt>
                <c:pt idx="134" formatCode="0">
                  <c:v>0</c:v>
                </c:pt>
                <c:pt idx="135" formatCode="0">
                  <c:v>0</c:v>
                </c:pt>
                <c:pt idx="136" formatCode="0">
                  <c:v>0</c:v>
                </c:pt>
                <c:pt idx="137" formatCode="0">
                  <c:v>0</c:v>
                </c:pt>
                <c:pt idx="138" formatCode="0">
                  <c:v>0</c:v>
                </c:pt>
                <c:pt idx="139" formatCode="0">
                  <c:v>0</c:v>
                </c:pt>
                <c:pt idx="140" formatCode="0">
                  <c:v>0</c:v>
                </c:pt>
                <c:pt idx="141" formatCode="0">
                  <c:v>0</c:v>
                </c:pt>
                <c:pt idx="142" formatCode="0">
                  <c:v>0</c:v>
                </c:pt>
                <c:pt idx="143" formatCode="0">
                  <c:v>0</c:v>
                </c:pt>
                <c:pt idx="144" formatCode="0">
                  <c:v>0</c:v>
                </c:pt>
                <c:pt idx="145" formatCode="0">
                  <c:v>0</c:v>
                </c:pt>
                <c:pt idx="146" formatCode="0">
                  <c:v>0</c:v>
                </c:pt>
                <c:pt idx="147" formatCode="0">
                  <c:v>0</c:v>
                </c:pt>
                <c:pt idx="148" formatCode="0">
                  <c:v>0</c:v>
                </c:pt>
                <c:pt idx="149" formatCode="0">
                  <c:v>0</c:v>
                </c:pt>
                <c:pt idx="150" formatCode="0">
                  <c:v>0</c:v>
                </c:pt>
                <c:pt idx="151" formatCode="0">
                  <c:v>200</c:v>
                </c:pt>
                <c:pt idx="152" formatCode="0">
                  <c:v>200</c:v>
                </c:pt>
                <c:pt idx="153" formatCode="0">
                  <c:v>200</c:v>
                </c:pt>
                <c:pt idx="154" formatCode="0">
                  <c:v>200</c:v>
                </c:pt>
                <c:pt idx="155" formatCode="0">
                  <c:v>200</c:v>
                </c:pt>
                <c:pt idx="156" formatCode="0">
                  <c:v>200</c:v>
                </c:pt>
                <c:pt idx="157" formatCode="0">
                  <c:v>200</c:v>
                </c:pt>
                <c:pt idx="158" formatCode="0">
                  <c:v>200</c:v>
                </c:pt>
                <c:pt idx="159" formatCode="0">
                  <c:v>0</c:v>
                </c:pt>
                <c:pt idx="160" formatCode="0">
                  <c:v>0</c:v>
                </c:pt>
                <c:pt idx="161" formatCode="0">
                  <c:v>0</c:v>
                </c:pt>
                <c:pt idx="162" formatCode="0">
                  <c:v>0</c:v>
                </c:pt>
                <c:pt idx="163" formatCode="0">
                  <c:v>0</c:v>
                </c:pt>
                <c:pt idx="164" formatCode="0">
                  <c:v>0</c:v>
                </c:pt>
                <c:pt idx="165" formatCode="0">
                  <c:v>0</c:v>
                </c:pt>
                <c:pt idx="166" formatCode="0">
                  <c:v>0</c:v>
                </c:pt>
                <c:pt idx="167" formatCode="0">
                  <c:v>0</c:v>
                </c:pt>
                <c:pt idx="168" formatCode="0">
                  <c:v>0</c:v>
                </c:pt>
                <c:pt idx="169" formatCode="0">
                  <c:v>0</c:v>
                </c:pt>
                <c:pt idx="170" formatCode="0">
                  <c:v>0</c:v>
                </c:pt>
                <c:pt idx="171" formatCode="0">
                  <c:v>0</c:v>
                </c:pt>
                <c:pt idx="172" formatCode="0">
                  <c:v>0</c:v>
                </c:pt>
                <c:pt idx="173" formatCode="0">
                  <c:v>0</c:v>
                </c:pt>
                <c:pt idx="174" formatCode="0">
                  <c:v>0</c:v>
                </c:pt>
                <c:pt idx="175" formatCode="0">
                  <c:v>0</c:v>
                </c:pt>
                <c:pt idx="176" formatCode="0">
                  <c:v>0</c:v>
                </c:pt>
                <c:pt idx="177" formatCode="0">
                  <c:v>0</c:v>
                </c:pt>
                <c:pt idx="178" formatCode="0">
                  <c:v>0</c:v>
                </c:pt>
                <c:pt idx="179" formatCode="0">
                  <c:v>0</c:v>
                </c:pt>
                <c:pt idx="180" formatCode="0">
                  <c:v>0</c:v>
                </c:pt>
                <c:pt idx="181" formatCode="0">
                  <c:v>0</c:v>
                </c:pt>
                <c:pt idx="182" formatCode="0">
                  <c:v>0</c:v>
                </c:pt>
                <c:pt idx="183" formatCode="0">
                  <c:v>0</c:v>
                </c:pt>
                <c:pt idx="184" formatCode="0">
                  <c:v>0</c:v>
                </c:pt>
                <c:pt idx="185" formatCode="0">
                  <c:v>0</c:v>
                </c:pt>
                <c:pt idx="186" formatCode="0">
                  <c:v>0</c:v>
                </c:pt>
                <c:pt idx="187" formatCode="0">
                  <c:v>0</c:v>
                </c:pt>
                <c:pt idx="188" formatCode="0">
                  <c:v>0</c:v>
                </c:pt>
                <c:pt idx="189" formatCode="0">
                  <c:v>0</c:v>
                </c:pt>
                <c:pt idx="190" formatCode="0">
                  <c:v>0</c:v>
                </c:pt>
                <c:pt idx="191" formatCode="0">
                  <c:v>0</c:v>
                </c:pt>
                <c:pt idx="192" formatCode="0">
                  <c:v>0</c:v>
                </c:pt>
                <c:pt idx="193" formatCode="0">
                  <c:v>0</c:v>
                </c:pt>
                <c:pt idx="194" formatCode="0">
                  <c:v>0</c:v>
                </c:pt>
                <c:pt idx="195" formatCode="0">
                  <c:v>0</c:v>
                </c:pt>
                <c:pt idx="196" formatCode="0">
                  <c:v>0</c:v>
                </c:pt>
                <c:pt idx="197" formatCode="0">
                  <c:v>0</c:v>
                </c:pt>
                <c:pt idx="198" formatCode="0">
                  <c:v>0</c:v>
                </c:pt>
                <c:pt idx="199" formatCode="0">
                  <c:v>0</c:v>
                </c:pt>
                <c:pt idx="200" formatCode="0">
                  <c:v>0</c:v>
                </c:pt>
                <c:pt idx="201" formatCode="0">
                  <c:v>0</c:v>
                </c:pt>
                <c:pt idx="202" formatCode="0">
                  <c:v>0</c:v>
                </c:pt>
                <c:pt idx="203" formatCode="0">
                  <c:v>0</c:v>
                </c:pt>
                <c:pt idx="204" formatCode="0">
                  <c:v>0</c:v>
                </c:pt>
                <c:pt idx="205" formatCode="0">
                  <c:v>0</c:v>
                </c:pt>
                <c:pt idx="206" formatCode="0">
                  <c:v>0</c:v>
                </c:pt>
                <c:pt idx="207" formatCode="0">
                  <c:v>0</c:v>
                </c:pt>
                <c:pt idx="208" formatCode="0">
                  <c:v>0</c:v>
                </c:pt>
                <c:pt idx="209" formatCode="0">
                  <c:v>0</c:v>
                </c:pt>
                <c:pt idx="210" formatCode="0">
                  <c:v>0</c:v>
                </c:pt>
                <c:pt idx="211" formatCode="0">
                  <c:v>0</c:v>
                </c:pt>
                <c:pt idx="212" formatCode="0">
                  <c:v>0</c:v>
                </c:pt>
                <c:pt idx="213" formatCode="0">
                  <c:v>0</c:v>
                </c:pt>
                <c:pt idx="214" formatCode="0">
                  <c:v>0</c:v>
                </c:pt>
                <c:pt idx="215" formatCode="0">
                  <c:v>0</c:v>
                </c:pt>
                <c:pt idx="216" formatCode="0">
                  <c:v>0</c:v>
                </c:pt>
                <c:pt idx="217" formatCode="0">
                  <c:v>0</c:v>
                </c:pt>
                <c:pt idx="218" formatCode="0">
                  <c:v>0</c:v>
                </c:pt>
                <c:pt idx="219" formatCode="0">
                  <c:v>0</c:v>
                </c:pt>
                <c:pt idx="220" formatCode="0">
                  <c:v>0</c:v>
                </c:pt>
                <c:pt idx="221" formatCode="0">
                  <c:v>0</c:v>
                </c:pt>
                <c:pt idx="222" formatCode="0">
                  <c:v>0</c:v>
                </c:pt>
                <c:pt idx="223" formatCode="0">
                  <c:v>0</c:v>
                </c:pt>
                <c:pt idx="224" formatCode="0">
                  <c:v>0</c:v>
                </c:pt>
                <c:pt idx="225" formatCode="0">
                  <c:v>0</c:v>
                </c:pt>
                <c:pt idx="226" formatCode="0">
                  <c:v>0</c:v>
                </c:pt>
                <c:pt idx="227" formatCode="0">
                  <c:v>0</c:v>
                </c:pt>
                <c:pt idx="228" formatCode="0">
                  <c:v>0</c:v>
                </c:pt>
                <c:pt idx="229" formatCode="0">
                  <c:v>0</c:v>
                </c:pt>
                <c:pt idx="230" formatCode="0">
                  <c:v>0</c:v>
                </c:pt>
                <c:pt idx="231" formatCode="0">
                  <c:v>0</c:v>
                </c:pt>
                <c:pt idx="232" formatCode="0">
                  <c:v>0</c:v>
                </c:pt>
                <c:pt idx="233" formatCode="0">
                  <c:v>0</c:v>
                </c:pt>
                <c:pt idx="234" formatCode="0">
                  <c:v>0</c:v>
                </c:pt>
                <c:pt idx="235" formatCode="0">
                  <c:v>0</c:v>
                </c:pt>
                <c:pt idx="236" formatCode="0">
                  <c:v>0</c:v>
                </c:pt>
                <c:pt idx="237" formatCode="0">
                  <c:v>0</c:v>
                </c:pt>
                <c:pt idx="238" formatCode="0">
                  <c:v>0</c:v>
                </c:pt>
                <c:pt idx="239" formatCode="0">
                  <c:v>0</c:v>
                </c:pt>
                <c:pt idx="240" formatCode="0">
                  <c:v>0</c:v>
                </c:pt>
                <c:pt idx="241" formatCode="0">
                  <c:v>0</c:v>
                </c:pt>
                <c:pt idx="242" formatCode="0">
                  <c:v>0</c:v>
                </c:pt>
                <c:pt idx="243" formatCode="0">
                  <c:v>0</c:v>
                </c:pt>
                <c:pt idx="244" formatCode="0">
                  <c:v>0</c:v>
                </c:pt>
                <c:pt idx="245" formatCode="0">
                  <c:v>0</c:v>
                </c:pt>
                <c:pt idx="246" formatCode="0">
                  <c:v>0</c:v>
                </c:pt>
                <c:pt idx="247" formatCode="0">
                  <c:v>0</c:v>
                </c:pt>
                <c:pt idx="248" formatCode="0">
                  <c:v>0</c:v>
                </c:pt>
                <c:pt idx="249" formatCode="0">
                  <c:v>0</c:v>
                </c:pt>
                <c:pt idx="250" formatCode="0">
                  <c:v>0</c:v>
                </c:pt>
                <c:pt idx="251" formatCode="0">
                  <c:v>0</c:v>
                </c:pt>
                <c:pt idx="252" formatCode="0">
                  <c:v>0</c:v>
                </c:pt>
                <c:pt idx="253" formatCode="0">
                  <c:v>0</c:v>
                </c:pt>
                <c:pt idx="254" formatCode="0">
                  <c:v>0</c:v>
                </c:pt>
                <c:pt idx="255" formatCode="0">
                  <c:v>0</c:v>
                </c:pt>
                <c:pt idx="256" formatCode="0">
                  <c:v>0</c:v>
                </c:pt>
                <c:pt idx="257" formatCode="0">
                  <c:v>0</c:v>
                </c:pt>
                <c:pt idx="258" formatCode="0">
                  <c:v>0</c:v>
                </c:pt>
                <c:pt idx="259" formatCode="0">
                  <c:v>0</c:v>
                </c:pt>
                <c:pt idx="260" formatCode="0">
                  <c:v>0</c:v>
                </c:pt>
                <c:pt idx="261" formatCode="0">
                  <c:v>0</c:v>
                </c:pt>
                <c:pt idx="262" formatCode="0">
                  <c:v>0</c:v>
                </c:pt>
                <c:pt idx="263" formatCode="0">
                  <c:v>0</c:v>
                </c:pt>
                <c:pt idx="264" formatCode="0">
                  <c:v>0</c:v>
                </c:pt>
                <c:pt idx="265" formatCode="0">
                  <c:v>0</c:v>
                </c:pt>
                <c:pt idx="266" formatCode="0">
                  <c:v>0</c:v>
                </c:pt>
                <c:pt idx="267" formatCode="0">
                  <c:v>0</c:v>
                </c:pt>
                <c:pt idx="268" formatCode="0">
                  <c:v>0</c:v>
                </c:pt>
                <c:pt idx="269" formatCode="0">
                  <c:v>0</c:v>
                </c:pt>
                <c:pt idx="270" formatCode="0">
                  <c:v>0</c:v>
                </c:pt>
                <c:pt idx="271" formatCode="0">
                  <c:v>0</c:v>
                </c:pt>
                <c:pt idx="272" formatCode="0">
                  <c:v>0</c:v>
                </c:pt>
                <c:pt idx="273" formatCode="0">
                  <c:v>0</c:v>
                </c:pt>
                <c:pt idx="274" formatCode="0">
                  <c:v>0</c:v>
                </c:pt>
                <c:pt idx="275" formatCode="0">
                  <c:v>0</c:v>
                </c:pt>
                <c:pt idx="276" formatCode="0">
                  <c:v>0</c:v>
                </c:pt>
                <c:pt idx="277" formatCode="0">
                  <c:v>0</c:v>
                </c:pt>
                <c:pt idx="278" formatCode="0">
                  <c:v>0</c:v>
                </c:pt>
                <c:pt idx="279" formatCode="0">
                  <c:v>200</c:v>
                </c:pt>
                <c:pt idx="280" formatCode="0">
                  <c:v>200</c:v>
                </c:pt>
                <c:pt idx="281" formatCode="0">
                  <c:v>200</c:v>
                </c:pt>
                <c:pt idx="282" formatCode="0">
                  <c:v>200</c:v>
                </c:pt>
                <c:pt idx="283" formatCode="0">
                  <c:v>200</c:v>
                </c:pt>
                <c:pt idx="284" formatCode="0">
                  <c:v>200</c:v>
                </c:pt>
                <c:pt idx="285" formatCode="0">
                  <c:v>200</c:v>
                </c:pt>
                <c:pt idx="286" formatCode="0">
                  <c:v>200</c:v>
                </c:pt>
                <c:pt idx="287" formatCode="0">
                  <c:v>0</c:v>
                </c:pt>
                <c:pt idx="288" formatCode="0">
                  <c:v>0</c:v>
                </c:pt>
                <c:pt idx="289" formatCode="0">
                  <c:v>0</c:v>
                </c:pt>
                <c:pt idx="290" formatCode="0">
                  <c:v>0</c:v>
                </c:pt>
                <c:pt idx="291" formatCode="0">
                  <c:v>0</c:v>
                </c:pt>
                <c:pt idx="292" formatCode="0">
                  <c:v>0</c:v>
                </c:pt>
                <c:pt idx="293" formatCode="0">
                  <c:v>0</c:v>
                </c:pt>
                <c:pt idx="294" formatCode="0">
                  <c:v>0</c:v>
                </c:pt>
                <c:pt idx="295" formatCode="0">
                  <c:v>0</c:v>
                </c:pt>
                <c:pt idx="296" formatCode="0">
                  <c:v>0</c:v>
                </c:pt>
                <c:pt idx="297" formatCode="0">
                  <c:v>0</c:v>
                </c:pt>
                <c:pt idx="298" formatCode="0">
                  <c:v>0</c:v>
                </c:pt>
                <c:pt idx="299" formatCode="0">
                  <c:v>0</c:v>
                </c:pt>
                <c:pt idx="300" formatCode="0">
                  <c:v>0</c:v>
                </c:pt>
                <c:pt idx="301" formatCode="0">
                  <c:v>0</c:v>
                </c:pt>
                <c:pt idx="302" formatCode="0">
                  <c:v>0</c:v>
                </c:pt>
                <c:pt idx="303" formatCode="0">
                  <c:v>0</c:v>
                </c:pt>
                <c:pt idx="304" formatCode="0">
                  <c:v>0</c:v>
                </c:pt>
                <c:pt idx="305" formatCode="0">
                  <c:v>0</c:v>
                </c:pt>
                <c:pt idx="306" formatCode="0">
                  <c:v>0</c:v>
                </c:pt>
                <c:pt idx="307" formatCode="0">
                  <c:v>0</c:v>
                </c:pt>
                <c:pt idx="308" formatCode="0">
                  <c:v>0</c:v>
                </c:pt>
                <c:pt idx="309" formatCode="0">
                  <c:v>0</c:v>
                </c:pt>
                <c:pt idx="310" formatCode="0">
                  <c:v>0</c:v>
                </c:pt>
                <c:pt idx="311" formatCode="0">
                  <c:v>0</c:v>
                </c:pt>
                <c:pt idx="312" formatCode="0">
                  <c:v>0</c:v>
                </c:pt>
                <c:pt idx="313" formatCode="0">
                  <c:v>0</c:v>
                </c:pt>
                <c:pt idx="314" formatCode="0">
                  <c:v>0</c:v>
                </c:pt>
                <c:pt idx="315" formatCode="0">
                  <c:v>0</c:v>
                </c:pt>
                <c:pt idx="316" formatCode="0">
                  <c:v>0</c:v>
                </c:pt>
                <c:pt idx="317" formatCode="0">
                  <c:v>0</c:v>
                </c:pt>
                <c:pt idx="318" formatCode="0">
                  <c:v>0</c:v>
                </c:pt>
                <c:pt idx="319" formatCode="0">
                  <c:v>0</c:v>
                </c:pt>
                <c:pt idx="320" formatCode="0">
                  <c:v>0</c:v>
                </c:pt>
                <c:pt idx="321" formatCode="0">
                  <c:v>0</c:v>
                </c:pt>
                <c:pt idx="322" formatCode="0">
                  <c:v>0</c:v>
                </c:pt>
                <c:pt idx="323" formatCode="0">
                  <c:v>0</c:v>
                </c:pt>
                <c:pt idx="324" formatCode="0">
                  <c:v>0</c:v>
                </c:pt>
                <c:pt idx="325" formatCode="0">
                  <c:v>0</c:v>
                </c:pt>
                <c:pt idx="326" formatCode="0">
                  <c:v>0</c:v>
                </c:pt>
                <c:pt idx="327" formatCode="0">
                  <c:v>0</c:v>
                </c:pt>
                <c:pt idx="328" formatCode="0">
                  <c:v>0</c:v>
                </c:pt>
                <c:pt idx="329" formatCode="0">
                  <c:v>0</c:v>
                </c:pt>
                <c:pt idx="330" formatCode="0">
                  <c:v>0</c:v>
                </c:pt>
                <c:pt idx="331" formatCode="0">
                  <c:v>0</c:v>
                </c:pt>
                <c:pt idx="332" formatCode="0">
                  <c:v>0</c:v>
                </c:pt>
                <c:pt idx="333" formatCode="0">
                  <c:v>0</c:v>
                </c:pt>
                <c:pt idx="334" formatCode="0">
                  <c:v>0</c:v>
                </c:pt>
                <c:pt idx="335" formatCode="0">
                  <c:v>0</c:v>
                </c:pt>
                <c:pt idx="336" formatCode="0">
                  <c:v>0</c:v>
                </c:pt>
                <c:pt idx="337" formatCode="0">
                  <c:v>0</c:v>
                </c:pt>
                <c:pt idx="338" formatCode="0">
                  <c:v>0</c:v>
                </c:pt>
                <c:pt idx="339" formatCode="0">
                  <c:v>0</c:v>
                </c:pt>
                <c:pt idx="340" formatCode="0">
                  <c:v>0</c:v>
                </c:pt>
                <c:pt idx="341" formatCode="0">
                  <c:v>0</c:v>
                </c:pt>
                <c:pt idx="342" formatCode="0">
                  <c:v>0</c:v>
                </c:pt>
                <c:pt idx="343" formatCode="0">
                  <c:v>0</c:v>
                </c:pt>
                <c:pt idx="344" formatCode="0">
                  <c:v>0</c:v>
                </c:pt>
                <c:pt idx="345" formatCode="0">
                  <c:v>0</c:v>
                </c:pt>
                <c:pt idx="346" formatCode="0">
                  <c:v>0</c:v>
                </c:pt>
                <c:pt idx="347" formatCode="0">
                  <c:v>0</c:v>
                </c:pt>
                <c:pt idx="348" formatCode="0">
                  <c:v>0</c:v>
                </c:pt>
                <c:pt idx="349" formatCode="0">
                  <c:v>0</c:v>
                </c:pt>
                <c:pt idx="350" formatCode="0">
                  <c:v>0</c:v>
                </c:pt>
                <c:pt idx="351" formatCode="0">
                  <c:v>0</c:v>
                </c:pt>
                <c:pt idx="352" formatCode="0">
                  <c:v>0</c:v>
                </c:pt>
                <c:pt idx="353" formatCode="0">
                  <c:v>0</c:v>
                </c:pt>
                <c:pt idx="354" formatCode="0">
                  <c:v>0</c:v>
                </c:pt>
                <c:pt idx="355" formatCode="0">
                  <c:v>0</c:v>
                </c:pt>
                <c:pt idx="356" formatCode="0">
                  <c:v>0</c:v>
                </c:pt>
                <c:pt idx="357" formatCode="0">
                  <c:v>0</c:v>
                </c:pt>
                <c:pt idx="358" formatCode="0">
                  <c:v>0</c:v>
                </c:pt>
                <c:pt idx="359" formatCode="0">
                  <c:v>0</c:v>
                </c:pt>
                <c:pt idx="360" formatCode="0">
                  <c:v>200</c:v>
                </c:pt>
                <c:pt idx="361" formatCode="0">
                  <c:v>200</c:v>
                </c:pt>
                <c:pt idx="362" formatCode="0">
                  <c:v>200</c:v>
                </c:pt>
                <c:pt idx="363" formatCode="0">
                  <c:v>200</c:v>
                </c:pt>
                <c:pt idx="364" formatCode="0">
                  <c:v>200</c:v>
                </c:pt>
                <c:pt idx="365" formatCode="0">
                  <c:v>200</c:v>
                </c:pt>
                <c:pt idx="366" formatCode="0">
                  <c:v>200</c:v>
                </c:pt>
                <c:pt idx="367" formatCode="0">
                  <c:v>200</c:v>
                </c:pt>
                <c:pt idx="368" formatCode="0">
                  <c:v>200</c:v>
                </c:pt>
                <c:pt idx="369" formatCode="0">
                  <c:v>200</c:v>
                </c:pt>
                <c:pt idx="370" formatCode="0">
                  <c:v>200</c:v>
                </c:pt>
                <c:pt idx="371" formatCode="0">
                  <c:v>200</c:v>
                </c:pt>
                <c:pt idx="372" formatCode="0">
                  <c:v>200</c:v>
                </c:pt>
                <c:pt idx="373" formatCode="0">
                  <c:v>200</c:v>
                </c:pt>
                <c:pt idx="374" formatCode="0">
                  <c:v>200</c:v>
                </c:pt>
                <c:pt idx="375" formatCode="0">
                  <c:v>200</c:v>
                </c:pt>
                <c:pt idx="376" formatCode="0">
                  <c:v>200</c:v>
                </c:pt>
                <c:pt idx="377" formatCode="0">
                  <c:v>200</c:v>
                </c:pt>
              </c:numCache>
            </c:numRef>
          </c:val>
        </c:ser>
        <c:gapWidth val="0"/>
        <c:overlap val="100"/>
        <c:axId val="109640320"/>
        <c:axId val="109642112"/>
      </c:barChart>
      <c:lineChart>
        <c:grouping val="standard"/>
        <c:ser>
          <c:idx val="2"/>
          <c:order val="0"/>
          <c:tx>
            <c:v>Consumer Confidence Index</c:v>
          </c:tx>
          <c:spPr>
            <a:ln w="28575">
              <a:solidFill>
                <a:srgbClr val="C00000"/>
              </a:solidFill>
              <a:prstDash val="solid"/>
            </a:ln>
          </c:spPr>
          <c:marker>
            <c:symbol val="none"/>
          </c:marker>
          <c:cat>
            <c:numRef>
              <c:f>Sheet1!$G$9:$G$400</c:f>
              <c:numCache>
                <c:formatCode>mmm\-yy</c:formatCode>
                <c:ptCount val="392"/>
                <c:pt idx="0">
                  <c:v>28521</c:v>
                </c:pt>
                <c:pt idx="1">
                  <c:v>28549</c:v>
                </c:pt>
                <c:pt idx="2">
                  <c:v>28580</c:v>
                </c:pt>
                <c:pt idx="3">
                  <c:v>28610</c:v>
                </c:pt>
                <c:pt idx="4">
                  <c:v>28641</c:v>
                </c:pt>
                <c:pt idx="5">
                  <c:v>28671</c:v>
                </c:pt>
                <c:pt idx="6">
                  <c:v>28702</c:v>
                </c:pt>
                <c:pt idx="7">
                  <c:v>28733</c:v>
                </c:pt>
                <c:pt idx="8">
                  <c:v>28763</c:v>
                </c:pt>
                <c:pt idx="9">
                  <c:v>28794</c:v>
                </c:pt>
                <c:pt idx="10">
                  <c:v>28824</c:v>
                </c:pt>
                <c:pt idx="11">
                  <c:v>28855</c:v>
                </c:pt>
                <c:pt idx="12">
                  <c:v>28886</c:v>
                </c:pt>
                <c:pt idx="13">
                  <c:v>28914</c:v>
                </c:pt>
                <c:pt idx="14">
                  <c:v>28945</c:v>
                </c:pt>
                <c:pt idx="15">
                  <c:v>28975</c:v>
                </c:pt>
                <c:pt idx="16">
                  <c:v>29006</c:v>
                </c:pt>
                <c:pt idx="17">
                  <c:v>29036</c:v>
                </c:pt>
                <c:pt idx="18">
                  <c:v>29067</c:v>
                </c:pt>
                <c:pt idx="19">
                  <c:v>29098</c:v>
                </c:pt>
                <c:pt idx="20">
                  <c:v>29128</c:v>
                </c:pt>
                <c:pt idx="21">
                  <c:v>29159</c:v>
                </c:pt>
                <c:pt idx="22">
                  <c:v>29189</c:v>
                </c:pt>
                <c:pt idx="23">
                  <c:v>29220</c:v>
                </c:pt>
                <c:pt idx="24">
                  <c:v>29251</c:v>
                </c:pt>
                <c:pt idx="25">
                  <c:v>29280</c:v>
                </c:pt>
                <c:pt idx="26">
                  <c:v>29311</c:v>
                </c:pt>
                <c:pt idx="27">
                  <c:v>29341</c:v>
                </c:pt>
                <c:pt idx="28">
                  <c:v>29372</c:v>
                </c:pt>
                <c:pt idx="29">
                  <c:v>29402</c:v>
                </c:pt>
                <c:pt idx="30">
                  <c:v>29433</c:v>
                </c:pt>
                <c:pt idx="31">
                  <c:v>29464</c:v>
                </c:pt>
                <c:pt idx="32">
                  <c:v>29494</c:v>
                </c:pt>
                <c:pt idx="33">
                  <c:v>29525</c:v>
                </c:pt>
                <c:pt idx="34">
                  <c:v>29555</c:v>
                </c:pt>
                <c:pt idx="35">
                  <c:v>29586</c:v>
                </c:pt>
                <c:pt idx="36">
                  <c:v>29617</c:v>
                </c:pt>
                <c:pt idx="37">
                  <c:v>29645</c:v>
                </c:pt>
                <c:pt idx="38">
                  <c:v>29676</c:v>
                </c:pt>
                <c:pt idx="39">
                  <c:v>29706</c:v>
                </c:pt>
                <c:pt idx="40">
                  <c:v>29737</c:v>
                </c:pt>
                <c:pt idx="41">
                  <c:v>29767</c:v>
                </c:pt>
                <c:pt idx="42">
                  <c:v>29798</c:v>
                </c:pt>
                <c:pt idx="43">
                  <c:v>29829</c:v>
                </c:pt>
                <c:pt idx="44">
                  <c:v>29859</c:v>
                </c:pt>
                <c:pt idx="45">
                  <c:v>29890</c:v>
                </c:pt>
                <c:pt idx="46">
                  <c:v>29920</c:v>
                </c:pt>
                <c:pt idx="47">
                  <c:v>29951</c:v>
                </c:pt>
                <c:pt idx="48">
                  <c:v>29982</c:v>
                </c:pt>
                <c:pt idx="49">
                  <c:v>30010</c:v>
                </c:pt>
                <c:pt idx="50">
                  <c:v>30041</c:v>
                </c:pt>
                <c:pt idx="51">
                  <c:v>30071</c:v>
                </c:pt>
                <c:pt idx="52">
                  <c:v>30102</c:v>
                </c:pt>
                <c:pt idx="53">
                  <c:v>30132</c:v>
                </c:pt>
                <c:pt idx="54">
                  <c:v>30163</c:v>
                </c:pt>
                <c:pt idx="55">
                  <c:v>30194</c:v>
                </c:pt>
                <c:pt idx="56">
                  <c:v>30224</c:v>
                </c:pt>
                <c:pt idx="57">
                  <c:v>30255</c:v>
                </c:pt>
                <c:pt idx="58">
                  <c:v>30285</c:v>
                </c:pt>
                <c:pt idx="59">
                  <c:v>30316</c:v>
                </c:pt>
                <c:pt idx="60">
                  <c:v>30347</c:v>
                </c:pt>
                <c:pt idx="61">
                  <c:v>30375</c:v>
                </c:pt>
                <c:pt idx="62">
                  <c:v>30406</c:v>
                </c:pt>
                <c:pt idx="63">
                  <c:v>30436</c:v>
                </c:pt>
                <c:pt idx="64">
                  <c:v>30467</c:v>
                </c:pt>
                <c:pt idx="65">
                  <c:v>30497</c:v>
                </c:pt>
                <c:pt idx="66">
                  <c:v>30528</c:v>
                </c:pt>
                <c:pt idx="67">
                  <c:v>30559</c:v>
                </c:pt>
                <c:pt idx="68">
                  <c:v>30589</c:v>
                </c:pt>
                <c:pt idx="69">
                  <c:v>30620</c:v>
                </c:pt>
                <c:pt idx="70">
                  <c:v>30650</c:v>
                </c:pt>
                <c:pt idx="71">
                  <c:v>30681</c:v>
                </c:pt>
                <c:pt idx="72">
                  <c:v>30712</c:v>
                </c:pt>
                <c:pt idx="73">
                  <c:v>30741</c:v>
                </c:pt>
                <c:pt idx="74">
                  <c:v>30772</c:v>
                </c:pt>
                <c:pt idx="75">
                  <c:v>30802</c:v>
                </c:pt>
                <c:pt idx="76">
                  <c:v>30833</c:v>
                </c:pt>
                <c:pt idx="77">
                  <c:v>30863</c:v>
                </c:pt>
                <c:pt idx="78">
                  <c:v>30894</c:v>
                </c:pt>
                <c:pt idx="79">
                  <c:v>30925</c:v>
                </c:pt>
                <c:pt idx="80">
                  <c:v>30955</c:v>
                </c:pt>
                <c:pt idx="81">
                  <c:v>30986</c:v>
                </c:pt>
                <c:pt idx="82">
                  <c:v>31016</c:v>
                </c:pt>
                <c:pt idx="83">
                  <c:v>31047</c:v>
                </c:pt>
                <c:pt idx="84">
                  <c:v>31078</c:v>
                </c:pt>
                <c:pt idx="85">
                  <c:v>31106</c:v>
                </c:pt>
                <c:pt idx="86">
                  <c:v>31137</c:v>
                </c:pt>
                <c:pt idx="87">
                  <c:v>31167</c:v>
                </c:pt>
                <c:pt idx="88">
                  <c:v>31198</c:v>
                </c:pt>
                <c:pt idx="89">
                  <c:v>31228</c:v>
                </c:pt>
                <c:pt idx="90">
                  <c:v>31259</c:v>
                </c:pt>
                <c:pt idx="91">
                  <c:v>31290</c:v>
                </c:pt>
                <c:pt idx="92">
                  <c:v>31320</c:v>
                </c:pt>
                <c:pt idx="93">
                  <c:v>31351</c:v>
                </c:pt>
                <c:pt idx="94">
                  <c:v>31381</c:v>
                </c:pt>
                <c:pt idx="95">
                  <c:v>31412</c:v>
                </c:pt>
                <c:pt idx="96">
                  <c:v>31443</c:v>
                </c:pt>
                <c:pt idx="97">
                  <c:v>31471</c:v>
                </c:pt>
                <c:pt idx="98">
                  <c:v>31502</c:v>
                </c:pt>
                <c:pt idx="99">
                  <c:v>31532</c:v>
                </c:pt>
                <c:pt idx="100">
                  <c:v>31563</c:v>
                </c:pt>
                <c:pt idx="101">
                  <c:v>31593</c:v>
                </c:pt>
                <c:pt idx="102">
                  <c:v>31624</c:v>
                </c:pt>
                <c:pt idx="103">
                  <c:v>31655</c:v>
                </c:pt>
                <c:pt idx="104">
                  <c:v>31685</c:v>
                </c:pt>
                <c:pt idx="105">
                  <c:v>31716</c:v>
                </c:pt>
                <c:pt idx="106">
                  <c:v>31746</c:v>
                </c:pt>
                <c:pt idx="107">
                  <c:v>31777</c:v>
                </c:pt>
                <c:pt idx="108">
                  <c:v>31808</c:v>
                </c:pt>
                <c:pt idx="109">
                  <c:v>31836</c:v>
                </c:pt>
                <c:pt idx="110">
                  <c:v>31867</c:v>
                </c:pt>
                <c:pt idx="111">
                  <c:v>31897</c:v>
                </c:pt>
                <c:pt idx="112">
                  <c:v>31928</c:v>
                </c:pt>
                <c:pt idx="113">
                  <c:v>31958</c:v>
                </c:pt>
                <c:pt idx="114">
                  <c:v>31989</c:v>
                </c:pt>
                <c:pt idx="115">
                  <c:v>32020</c:v>
                </c:pt>
                <c:pt idx="116">
                  <c:v>32050</c:v>
                </c:pt>
                <c:pt idx="117">
                  <c:v>32081</c:v>
                </c:pt>
                <c:pt idx="118">
                  <c:v>32111</c:v>
                </c:pt>
                <c:pt idx="119">
                  <c:v>32142</c:v>
                </c:pt>
                <c:pt idx="120">
                  <c:v>32173</c:v>
                </c:pt>
                <c:pt idx="121">
                  <c:v>32202</c:v>
                </c:pt>
                <c:pt idx="122">
                  <c:v>32233</c:v>
                </c:pt>
                <c:pt idx="123">
                  <c:v>32263</c:v>
                </c:pt>
                <c:pt idx="124">
                  <c:v>32294</c:v>
                </c:pt>
                <c:pt idx="125">
                  <c:v>32324</c:v>
                </c:pt>
                <c:pt idx="126">
                  <c:v>32355</c:v>
                </c:pt>
                <c:pt idx="127">
                  <c:v>32386</c:v>
                </c:pt>
                <c:pt idx="128">
                  <c:v>32416</c:v>
                </c:pt>
                <c:pt idx="129">
                  <c:v>32447</c:v>
                </c:pt>
                <c:pt idx="130">
                  <c:v>32477</c:v>
                </c:pt>
                <c:pt idx="131">
                  <c:v>32508</c:v>
                </c:pt>
                <c:pt idx="132">
                  <c:v>32539</c:v>
                </c:pt>
                <c:pt idx="133">
                  <c:v>32567</c:v>
                </c:pt>
                <c:pt idx="134">
                  <c:v>32598</c:v>
                </c:pt>
                <c:pt idx="135">
                  <c:v>32628</c:v>
                </c:pt>
                <c:pt idx="136">
                  <c:v>32659</c:v>
                </c:pt>
                <c:pt idx="137">
                  <c:v>32689</c:v>
                </c:pt>
                <c:pt idx="138">
                  <c:v>32720</c:v>
                </c:pt>
                <c:pt idx="139">
                  <c:v>32751</c:v>
                </c:pt>
                <c:pt idx="140">
                  <c:v>32781</c:v>
                </c:pt>
                <c:pt idx="141">
                  <c:v>32812</c:v>
                </c:pt>
                <c:pt idx="142">
                  <c:v>32842</c:v>
                </c:pt>
                <c:pt idx="143">
                  <c:v>32873</c:v>
                </c:pt>
                <c:pt idx="144">
                  <c:v>32904</c:v>
                </c:pt>
                <c:pt idx="145">
                  <c:v>32932</c:v>
                </c:pt>
                <c:pt idx="146">
                  <c:v>32963</c:v>
                </c:pt>
                <c:pt idx="147">
                  <c:v>32993</c:v>
                </c:pt>
                <c:pt idx="148">
                  <c:v>33024</c:v>
                </c:pt>
                <c:pt idx="149">
                  <c:v>33054</c:v>
                </c:pt>
                <c:pt idx="150">
                  <c:v>33085</c:v>
                </c:pt>
                <c:pt idx="151">
                  <c:v>33116</c:v>
                </c:pt>
                <c:pt idx="152">
                  <c:v>33146</c:v>
                </c:pt>
                <c:pt idx="153">
                  <c:v>33177</c:v>
                </c:pt>
                <c:pt idx="154">
                  <c:v>33207</c:v>
                </c:pt>
                <c:pt idx="155">
                  <c:v>33238</c:v>
                </c:pt>
                <c:pt idx="156">
                  <c:v>33269</c:v>
                </c:pt>
                <c:pt idx="157">
                  <c:v>33297</c:v>
                </c:pt>
                <c:pt idx="158">
                  <c:v>33328</c:v>
                </c:pt>
                <c:pt idx="159">
                  <c:v>33358</c:v>
                </c:pt>
                <c:pt idx="160">
                  <c:v>33389</c:v>
                </c:pt>
                <c:pt idx="161">
                  <c:v>33419</c:v>
                </c:pt>
                <c:pt idx="162">
                  <c:v>33450</c:v>
                </c:pt>
                <c:pt idx="163">
                  <c:v>33481</c:v>
                </c:pt>
                <c:pt idx="164">
                  <c:v>33511</c:v>
                </c:pt>
                <c:pt idx="165">
                  <c:v>33542</c:v>
                </c:pt>
                <c:pt idx="166">
                  <c:v>33572</c:v>
                </c:pt>
                <c:pt idx="167">
                  <c:v>33603</c:v>
                </c:pt>
                <c:pt idx="168">
                  <c:v>33634</c:v>
                </c:pt>
                <c:pt idx="169">
                  <c:v>33663</c:v>
                </c:pt>
                <c:pt idx="170">
                  <c:v>33694</c:v>
                </c:pt>
                <c:pt idx="171">
                  <c:v>33724</c:v>
                </c:pt>
                <c:pt idx="172">
                  <c:v>33755</c:v>
                </c:pt>
                <c:pt idx="173">
                  <c:v>33785</c:v>
                </c:pt>
                <c:pt idx="174">
                  <c:v>33816</c:v>
                </c:pt>
                <c:pt idx="175">
                  <c:v>33847</c:v>
                </c:pt>
                <c:pt idx="176">
                  <c:v>33877</c:v>
                </c:pt>
                <c:pt idx="177">
                  <c:v>33908</c:v>
                </c:pt>
                <c:pt idx="178">
                  <c:v>33938</c:v>
                </c:pt>
                <c:pt idx="179">
                  <c:v>33969</c:v>
                </c:pt>
                <c:pt idx="180">
                  <c:v>34000</c:v>
                </c:pt>
                <c:pt idx="181">
                  <c:v>34028</c:v>
                </c:pt>
                <c:pt idx="182">
                  <c:v>34059</c:v>
                </c:pt>
                <c:pt idx="183">
                  <c:v>34089</c:v>
                </c:pt>
                <c:pt idx="184">
                  <c:v>34120</c:v>
                </c:pt>
                <c:pt idx="185">
                  <c:v>34150</c:v>
                </c:pt>
                <c:pt idx="186">
                  <c:v>34181</c:v>
                </c:pt>
                <c:pt idx="187">
                  <c:v>34212</c:v>
                </c:pt>
                <c:pt idx="188">
                  <c:v>34242</c:v>
                </c:pt>
                <c:pt idx="189">
                  <c:v>34273</c:v>
                </c:pt>
                <c:pt idx="190">
                  <c:v>34303</c:v>
                </c:pt>
                <c:pt idx="191">
                  <c:v>34334</c:v>
                </c:pt>
                <c:pt idx="192">
                  <c:v>34365</c:v>
                </c:pt>
                <c:pt idx="193">
                  <c:v>34393</c:v>
                </c:pt>
                <c:pt idx="194">
                  <c:v>34424</c:v>
                </c:pt>
                <c:pt idx="195">
                  <c:v>34454</c:v>
                </c:pt>
                <c:pt idx="196">
                  <c:v>34485</c:v>
                </c:pt>
                <c:pt idx="197">
                  <c:v>34515</c:v>
                </c:pt>
                <c:pt idx="198">
                  <c:v>34546</c:v>
                </c:pt>
                <c:pt idx="199">
                  <c:v>34577</c:v>
                </c:pt>
                <c:pt idx="200">
                  <c:v>34607</c:v>
                </c:pt>
                <c:pt idx="201">
                  <c:v>34638</c:v>
                </c:pt>
                <c:pt idx="202">
                  <c:v>34668</c:v>
                </c:pt>
                <c:pt idx="203">
                  <c:v>34699</c:v>
                </c:pt>
                <c:pt idx="204">
                  <c:v>34730</c:v>
                </c:pt>
                <c:pt idx="205">
                  <c:v>34758</c:v>
                </c:pt>
                <c:pt idx="206">
                  <c:v>34789</c:v>
                </c:pt>
                <c:pt idx="207">
                  <c:v>34819</c:v>
                </c:pt>
                <c:pt idx="208">
                  <c:v>34850</c:v>
                </c:pt>
                <c:pt idx="209">
                  <c:v>34880</c:v>
                </c:pt>
                <c:pt idx="210">
                  <c:v>34911</c:v>
                </c:pt>
                <c:pt idx="211">
                  <c:v>34942</c:v>
                </c:pt>
                <c:pt idx="212">
                  <c:v>34972</c:v>
                </c:pt>
                <c:pt idx="213">
                  <c:v>35003</c:v>
                </c:pt>
                <c:pt idx="214">
                  <c:v>35033</c:v>
                </c:pt>
                <c:pt idx="215">
                  <c:v>35064</c:v>
                </c:pt>
                <c:pt idx="216">
                  <c:v>35095</c:v>
                </c:pt>
                <c:pt idx="217">
                  <c:v>35124</c:v>
                </c:pt>
                <c:pt idx="218">
                  <c:v>35155</c:v>
                </c:pt>
                <c:pt idx="219">
                  <c:v>35185</c:v>
                </c:pt>
                <c:pt idx="220">
                  <c:v>35216</c:v>
                </c:pt>
                <c:pt idx="221">
                  <c:v>35246</c:v>
                </c:pt>
                <c:pt idx="222">
                  <c:v>35277</c:v>
                </c:pt>
                <c:pt idx="223">
                  <c:v>35308</c:v>
                </c:pt>
                <c:pt idx="224">
                  <c:v>35338</c:v>
                </c:pt>
                <c:pt idx="225">
                  <c:v>35369</c:v>
                </c:pt>
                <c:pt idx="226">
                  <c:v>35399</c:v>
                </c:pt>
                <c:pt idx="227">
                  <c:v>35430</c:v>
                </c:pt>
                <c:pt idx="228">
                  <c:v>35461</c:v>
                </c:pt>
                <c:pt idx="229">
                  <c:v>35489</c:v>
                </c:pt>
                <c:pt idx="230">
                  <c:v>35520</c:v>
                </c:pt>
                <c:pt idx="231">
                  <c:v>35550</c:v>
                </c:pt>
                <c:pt idx="232">
                  <c:v>35581</c:v>
                </c:pt>
                <c:pt idx="233">
                  <c:v>35611</c:v>
                </c:pt>
                <c:pt idx="234">
                  <c:v>35642</c:v>
                </c:pt>
                <c:pt idx="235">
                  <c:v>35673</c:v>
                </c:pt>
                <c:pt idx="236">
                  <c:v>35703</c:v>
                </c:pt>
                <c:pt idx="237">
                  <c:v>35734</c:v>
                </c:pt>
                <c:pt idx="238">
                  <c:v>35764</c:v>
                </c:pt>
                <c:pt idx="239">
                  <c:v>35795</c:v>
                </c:pt>
                <c:pt idx="240">
                  <c:v>35826</c:v>
                </c:pt>
                <c:pt idx="241">
                  <c:v>35854</c:v>
                </c:pt>
                <c:pt idx="242">
                  <c:v>35885</c:v>
                </c:pt>
                <c:pt idx="243">
                  <c:v>35915</c:v>
                </c:pt>
                <c:pt idx="244">
                  <c:v>35946</c:v>
                </c:pt>
                <c:pt idx="245">
                  <c:v>35976</c:v>
                </c:pt>
                <c:pt idx="246">
                  <c:v>36007</c:v>
                </c:pt>
                <c:pt idx="247">
                  <c:v>36038</c:v>
                </c:pt>
                <c:pt idx="248">
                  <c:v>36068</c:v>
                </c:pt>
                <c:pt idx="249">
                  <c:v>36099</c:v>
                </c:pt>
                <c:pt idx="250">
                  <c:v>36129</c:v>
                </c:pt>
                <c:pt idx="251">
                  <c:v>36160</c:v>
                </c:pt>
                <c:pt idx="252">
                  <c:v>36191</c:v>
                </c:pt>
                <c:pt idx="253">
                  <c:v>36219</c:v>
                </c:pt>
                <c:pt idx="254">
                  <c:v>36250</c:v>
                </c:pt>
                <c:pt idx="255">
                  <c:v>36280</c:v>
                </c:pt>
                <c:pt idx="256">
                  <c:v>36311</c:v>
                </c:pt>
                <c:pt idx="257">
                  <c:v>36341</c:v>
                </c:pt>
                <c:pt idx="258">
                  <c:v>36372</c:v>
                </c:pt>
                <c:pt idx="259">
                  <c:v>36403</c:v>
                </c:pt>
                <c:pt idx="260">
                  <c:v>36433</c:v>
                </c:pt>
                <c:pt idx="261">
                  <c:v>36464</c:v>
                </c:pt>
                <c:pt idx="262">
                  <c:v>36494</c:v>
                </c:pt>
                <c:pt idx="263">
                  <c:v>36525</c:v>
                </c:pt>
                <c:pt idx="264">
                  <c:v>36556</c:v>
                </c:pt>
                <c:pt idx="265">
                  <c:v>36585</c:v>
                </c:pt>
                <c:pt idx="266">
                  <c:v>36616</c:v>
                </c:pt>
                <c:pt idx="267">
                  <c:v>36646</c:v>
                </c:pt>
                <c:pt idx="268">
                  <c:v>36677</c:v>
                </c:pt>
                <c:pt idx="269">
                  <c:v>36707</c:v>
                </c:pt>
                <c:pt idx="270">
                  <c:v>36738</c:v>
                </c:pt>
                <c:pt idx="271">
                  <c:v>36769</c:v>
                </c:pt>
                <c:pt idx="272">
                  <c:v>36799</c:v>
                </c:pt>
                <c:pt idx="273">
                  <c:v>36830</c:v>
                </c:pt>
                <c:pt idx="274">
                  <c:v>36860</c:v>
                </c:pt>
                <c:pt idx="275">
                  <c:v>36891</c:v>
                </c:pt>
                <c:pt idx="276">
                  <c:v>36922</c:v>
                </c:pt>
                <c:pt idx="277">
                  <c:v>36950</c:v>
                </c:pt>
                <c:pt idx="278">
                  <c:v>36981</c:v>
                </c:pt>
                <c:pt idx="279">
                  <c:v>37011</c:v>
                </c:pt>
                <c:pt idx="280">
                  <c:v>37042</c:v>
                </c:pt>
                <c:pt idx="281">
                  <c:v>37072</c:v>
                </c:pt>
                <c:pt idx="282">
                  <c:v>37103</c:v>
                </c:pt>
                <c:pt idx="283">
                  <c:v>37134</c:v>
                </c:pt>
                <c:pt idx="284">
                  <c:v>37164</c:v>
                </c:pt>
                <c:pt idx="285">
                  <c:v>37195</c:v>
                </c:pt>
                <c:pt idx="286">
                  <c:v>37225</c:v>
                </c:pt>
                <c:pt idx="287">
                  <c:v>37256</c:v>
                </c:pt>
                <c:pt idx="288">
                  <c:v>37287</c:v>
                </c:pt>
                <c:pt idx="289">
                  <c:v>37315</c:v>
                </c:pt>
                <c:pt idx="290">
                  <c:v>37346</c:v>
                </c:pt>
                <c:pt idx="291">
                  <c:v>37376</c:v>
                </c:pt>
                <c:pt idx="292">
                  <c:v>37407</c:v>
                </c:pt>
                <c:pt idx="293">
                  <c:v>37437</c:v>
                </c:pt>
                <c:pt idx="294">
                  <c:v>37468</c:v>
                </c:pt>
                <c:pt idx="295">
                  <c:v>37499</c:v>
                </c:pt>
                <c:pt idx="296">
                  <c:v>37529</c:v>
                </c:pt>
                <c:pt idx="297">
                  <c:v>37560</c:v>
                </c:pt>
                <c:pt idx="298">
                  <c:v>37590</c:v>
                </c:pt>
                <c:pt idx="299">
                  <c:v>37621</c:v>
                </c:pt>
                <c:pt idx="300">
                  <c:v>37652</c:v>
                </c:pt>
                <c:pt idx="301">
                  <c:v>37680</c:v>
                </c:pt>
                <c:pt idx="302">
                  <c:v>37711</c:v>
                </c:pt>
                <c:pt idx="303">
                  <c:v>37741</c:v>
                </c:pt>
                <c:pt idx="304">
                  <c:v>37772</c:v>
                </c:pt>
                <c:pt idx="305">
                  <c:v>37802</c:v>
                </c:pt>
                <c:pt idx="306">
                  <c:v>37833</c:v>
                </c:pt>
                <c:pt idx="307">
                  <c:v>37864</c:v>
                </c:pt>
                <c:pt idx="308">
                  <c:v>37894</c:v>
                </c:pt>
                <c:pt idx="309">
                  <c:v>37925</c:v>
                </c:pt>
                <c:pt idx="310">
                  <c:v>37955</c:v>
                </c:pt>
                <c:pt idx="311">
                  <c:v>37986</c:v>
                </c:pt>
                <c:pt idx="312">
                  <c:v>38017</c:v>
                </c:pt>
                <c:pt idx="313">
                  <c:v>38046</c:v>
                </c:pt>
                <c:pt idx="314">
                  <c:v>38077</c:v>
                </c:pt>
                <c:pt idx="315">
                  <c:v>38107</c:v>
                </c:pt>
                <c:pt idx="316">
                  <c:v>38138</c:v>
                </c:pt>
                <c:pt idx="317">
                  <c:v>38168</c:v>
                </c:pt>
                <c:pt idx="318">
                  <c:v>38199</c:v>
                </c:pt>
                <c:pt idx="319">
                  <c:v>38230</c:v>
                </c:pt>
                <c:pt idx="320">
                  <c:v>38260</c:v>
                </c:pt>
                <c:pt idx="321">
                  <c:v>38291</c:v>
                </c:pt>
                <c:pt idx="322">
                  <c:v>38321</c:v>
                </c:pt>
                <c:pt idx="323">
                  <c:v>38352</c:v>
                </c:pt>
                <c:pt idx="324">
                  <c:v>38383</c:v>
                </c:pt>
                <c:pt idx="325">
                  <c:v>38411</c:v>
                </c:pt>
                <c:pt idx="326">
                  <c:v>38442</c:v>
                </c:pt>
                <c:pt idx="327">
                  <c:v>38472</c:v>
                </c:pt>
                <c:pt idx="328">
                  <c:v>38503</c:v>
                </c:pt>
                <c:pt idx="329">
                  <c:v>38533</c:v>
                </c:pt>
                <c:pt idx="330">
                  <c:v>38564</c:v>
                </c:pt>
                <c:pt idx="331">
                  <c:v>38595</c:v>
                </c:pt>
                <c:pt idx="332">
                  <c:v>38625</c:v>
                </c:pt>
                <c:pt idx="333">
                  <c:v>38656</c:v>
                </c:pt>
                <c:pt idx="334">
                  <c:v>38686</c:v>
                </c:pt>
                <c:pt idx="335">
                  <c:v>38717</c:v>
                </c:pt>
                <c:pt idx="336">
                  <c:v>38748</c:v>
                </c:pt>
                <c:pt idx="337">
                  <c:v>38776</c:v>
                </c:pt>
                <c:pt idx="338">
                  <c:v>38807</c:v>
                </c:pt>
                <c:pt idx="339">
                  <c:v>38837</c:v>
                </c:pt>
                <c:pt idx="340">
                  <c:v>38868</c:v>
                </c:pt>
                <c:pt idx="341">
                  <c:v>38898</c:v>
                </c:pt>
                <c:pt idx="342">
                  <c:v>38929</c:v>
                </c:pt>
                <c:pt idx="343">
                  <c:v>38960</c:v>
                </c:pt>
                <c:pt idx="344">
                  <c:v>38990</c:v>
                </c:pt>
                <c:pt idx="345">
                  <c:v>39021</c:v>
                </c:pt>
                <c:pt idx="346">
                  <c:v>39051</c:v>
                </c:pt>
                <c:pt idx="347">
                  <c:v>39082</c:v>
                </c:pt>
                <c:pt idx="348">
                  <c:v>39113</c:v>
                </c:pt>
                <c:pt idx="349">
                  <c:v>39141</c:v>
                </c:pt>
                <c:pt idx="350">
                  <c:v>39172</c:v>
                </c:pt>
                <c:pt idx="351">
                  <c:v>39202</c:v>
                </c:pt>
                <c:pt idx="352">
                  <c:v>39233</c:v>
                </c:pt>
                <c:pt idx="353">
                  <c:v>39263</c:v>
                </c:pt>
                <c:pt idx="354">
                  <c:v>39294</c:v>
                </c:pt>
                <c:pt idx="355">
                  <c:v>39325</c:v>
                </c:pt>
                <c:pt idx="356">
                  <c:v>39355</c:v>
                </c:pt>
                <c:pt idx="357">
                  <c:v>39386</c:v>
                </c:pt>
                <c:pt idx="358">
                  <c:v>39416</c:v>
                </c:pt>
                <c:pt idx="359">
                  <c:v>39447</c:v>
                </c:pt>
                <c:pt idx="360">
                  <c:v>39478</c:v>
                </c:pt>
                <c:pt idx="361">
                  <c:v>39507</c:v>
                </c:pt>
                <c:pt idx="362">
                  <c:v>39538</c:v>
                </c:pt>
                <c:pt idx="363">
                  <c:v>39568</c:v>
                </c:pt>
                <c:pt idx="364">
                  <c:v>39599</c:v>
                </c:pt>
                <c:pt idx="365">
                  <c:v>39629</c:v>
                </c:pt>
                <c:pt idx="366">
                  <c:v>39660</c:v>
                </c:pt>
                <c:pt idx="367">
                  <c:v>39691</c:v>
                </c:pt>
                <c:pt idx="368">
                  <c:v>39721</c:v>
                </c:pt>
                <c:pt idx="369">
                  <c:v>39752</c:v>
                </c:pt>
                <c:pt idx="370">
                  <c:v>39782</c:v>
                </c:pt>
                <c:pt idx="371">
                  <c:v>39813</c:v>
                </c:pt>
                <c:pt idx="372">
                  <c:v>39844</c:v>
                </c:pt>
                <c:pt idx="373">
                  <c:v>39872</c:v>
                </c:pt>
                <c:pt idx="374">
                  <c:v>39903</c:v>
                </c:pt>
                <c:pt idx="375">
                  <c:v>39933</c:v>
                </c:pt>
                <c:pt idx="376">
                  <c:v>39964</c:v>
                </c:pt>
                <c:pt idx="377">
                  <c:v>39994</c:v>
                </c:pt>
                <c:pt idx="378">
                  <c:v>40025</c:v>
                </c:pt>
                <c:pt idx="379">
                  <c:v>40056</c:v>
                </c:pt>
                <c:pt idx="380">
                  <c:v>40086</c:v>
                </c:pt>
                <c:pt idx="381">
                  <c:v>40117</c:v>
                </c:pt>
                <c:pt idx="382">
                  <c:v>40147</c:v>
                </c:pt>
                <c:pt idx="383">
                  <c:v>40178</c:v>
                </c:pt>
                <c:pt idx="384">
                  <c:v>40209</c:v>
                </c:pt>
                <c:pt idx="385">
                  <c:v>40237</c:v>
                </c:pt>
                <c:pt idx="386">
                  <c:v>40268</c:v>
                </c:pt>
                <c:pt idx="387">
                  <c:v>40298</c:v>
                </c:pt>
                <c:pt idx="388">
                  <c:v>40329</c:v>
                </c:pt>
                <c:pt idx="389">
                  <c:v>40359</c:v>
                </c:pt>
                <c:pt idx="390">
                  <c:v>40390</c:v>
                </c:pt>
                <c:pt idx="391">
                  <c:v>40421</c:v>
                </c:pt>
              </c:numCache>
            </c:numRef>
          </c:cat>
          <c:val>
            <c:numRef>
              <c:f>Sheet1!$C$9:$C$400</c:f>
              <c:numCache>
                <c:formatCode>General</c:formatCode>
                <c:ptCount val="392"/>
                <c:pt idx="0">
                  <c:v>0</c:v>
                </c:pt>
                <c:pt idx="1">
                  <c:v>95.1</c:v>
                </c:pt>
                <c:pt idx="2">
                  <c:v>0</c:v>
                </c:pt>
                <c:pt idx="3">
                  <c:v>92.5</c:v>
                </c:pt>
                <c:pt idx="4">
                  <c:v>0</c:v>
                </c:pt>
                <c:pt idx="5">
                  <c:v>77.3</c:v>
                </c:pt>
                <c:pt idx="6">
                  <c:v>0</c:v>
                </c:pt>
                <c:pt idx="7">
                  <c:v>54.5</c:v>
                </c:pt>
                <c:pt idx="8">
                  <c:v>0</c:v>
                </c:pt>
                <c:pt idx="9">
                  <c:v>43.2</c:v>
                </c:pt>
                <c:pt idx="10">
                  <c:v>0</c:v>
                </c:pt>
                <c:pt idx="11">
                  <c:v>54.5</c:v>
                </c:pt>
                <c:pt idx="12">
                  <c:v>0</c:v>
                </c:pt>
                <c:pt idx="13">
                  <c:v>66.400000000000006</c:v>
                </c:pt>
                <c:pt idx="14">
                  <c:v>0</c:v>
                </c:pt>
                <c:pt idx="15">
                  <c:v>72.2</c:v>
                </c:pt>
                <c:pt idx="16">
                  <c:v>0</c:v>
                </c:pt>
                <c:pt idx="17">
                  <c:v>82.4</c:v>
                </c:pt>
                <c:pt idx="18">
                  <c:v>0</c:v>
                </c:pt>
                <c:pt idx="19">
                  <c:v>77.599999999999994</c:v>
                </c:pt>
                <c:pt idx="20">
                  <c:v>0</c:v>
                </c:pt>
                <c:pt idx="21">
                  <c:v>93.7</c:v>
                </c:pt>
                <c:pt idx="22">
                  <c:v>0</c:v>
                </c:pt>
                <c:pt idx="23">
                  <c:v>101</c:v>
                </c:pt>
                <c:pt idx="24">
                  <c:v>0</c:v>
                </c:pt>
                <c:pt idx="25">
                  <c:v>89.5</c:v>
                </c:pt>
                <c:pt idx="26">
                  <c:v>0</c:v>
                </c:pt>
                <c:pt idx="27">
                  <c:v>94.5</c:v>
                </c:pt>
                <c:pt idx="28">
                  <c:v>0</c:v>
                </c:pt>
                <c:pt idx="29">
                  <c:v>94.6</c:v>
                </c:pt>
                <c:pt idx="30">
                  <c:v>0</c:v>
                </c:pt>
                <c:pt idx="31">
                  <c:v>87.1</c:v>
                </c:pt>
                <c:pt idx="32">
                  <c:v>0</c:v>
                </c:pt>
                <c:pt idx="33">
                  <c:v>98.9</c:v>
                </c:pt>
                <c:pt idx="34">
                  <c:v>0</c:v>
                </c:pt>
                <c:pt idx="35">
                  <c:v>97.6</c:v>
                </c:pt>
                <c:pt idx="36">
                  <c:v>0</c:v>
                </c:pt>
                <c:pt idx="37">
                  <c:v>93.1</c:v>
                </c:pt>
                <c:pt idx="38">
                  <c:v>0</c:v>
                </c:pt>
                <c:pt idx="39">
                  <c:v>98.2</c:v>
                </c:pt>
                <c:pt idx="40">
                  <c:v>97.5</c:v>
                </c:pt>
                <c:pt idx="41">
                  <c:v>98.7</c:v>
                </c:pt>
                <c:pt idx="42">
                  <c:v>96.7</c:v>
                </c:pt>
                <c:pt idx="43">
                  <c:v>95.5</c:v>
                </c:pt>
                <c:pt idx="44">
                  <c:v>98.9</c:v>
                </c:pt>
                <c:pt idx="45">
                  <c:v>109.7</c:v>
                </c:pt>
                <c:pt idx="46">
                  <c:v>107.8</c:v>
                </c:pt>
                <c:pt idx="47">
                  <c:v>107</c:v>
                </c:pt>
                <c:pt idx="48">
                  <c:v>104.7</c:v>
                </c:pt>
                <c:pt idx="49">
                  <c:v>109.9</c:v>
                </c:pt>
                <c:pt idx="50">
                  <c:v>105.5</c:v>
                </c:pt>
                <c:pt idx="51">
                  <c:v>109.5</c:v>
                </c:pt>
                <c:pt idx="52">
                  <c:v>105.4</c:v>
                </c:pt>
                <c:pt idx="53">
                  <c:v>108</c:v>
                </c:pt>
                <c:pt idx="54">
                  <c:v>106.6</c:v>
                </c:pt>
                <c:pt idx="55">
                  <c:v>108.6</c:v>
                </c:pt>
                <c:pt idx="56">
                  <c:v>96.5</c:v>
                </c:pt>
                <c:pt idx="57">
                  <c:v>102.2</c:v>
                </c:pt>
                <c:pt idx="58">
                  <c:v>99.5</c:v>
                </c:pt>
                <c:pt idx="59">
                  <c:v>101.5</c:v>
                </c:pt>
                <c:pt idx="60">
                  <c:v>96.4</c:v>
                </c:pt>
                <c:pt idx="61">
                  <c:v>94.6</c:v>
                </c:pt>
                <c:pt idx="62">
                  <c:v>96</c:v>
                </c:pt>
                <c:pt idx="63">
                  <c:v>92.7</c:v>
                </c:pt>
                <c:pt idx="64">
                  <c:v>81.400000000000006</c:v>
                </c:pt>
                <c:pt idx="65">
                  <c:v>79.400000000000006</c:v>
                </c:pt>
                <c:pt idx="66">
                  <c:v>87.8</c:v>
                </c:pt>
                <c:pt idx="67">
                  <c:v>92.3</c:v>
                </c:pt>
                <c:pt idx="68">
                  <c:v>90.2</c:v>
                </c:pt>
                <c:pt idx="69">
                  <c:v>90.7</c:v>
                </c:pt>
                <c:pt idx="70">
                  <c:v>85.9</c:v>
                </c:pt>
                <c:pt idx="71">
                  <c:v>85.3</c:v>
                </c:pt>
                <c:pt idx="72">
                  <c:v>80.8</c:v>
                </c:pt>
                <c:pt idx="73">
                  <c:v>60.5</c:v>
                </c:pt>
                <c:pt idx="74">
                  <c:v>50.1</c:v>
                </c:pt>
                <c:pt idx="75">
                  <c:v>56.1</c:v>
                </c:pt>
                <c:pt idx="76">
                  <c:v>65.400000000000006</c:v>
                </c:pt>
                <c:pt idx="77">
                  <c:v>70.8</c:v>
                </c:pt>
                <c:pt idx="78">
                  <c:v>80.3</c:v>
                </c:pt>
                <c:pt idx="79">
                  <c:v>84.2</c:v>
                </c:pt>
                <c:pt idx="80">
                  <c:v>87.2</c:v>
                </c:pt>
                <c:pt idx="81">
                  <c:v>78.599999999999994</c:v>
                </c:pt>
                <c:pt idx="82">
                  <c:v>74.400000000000006</c:v>
                </c:pt>
                <c:pt idx="83">
                  <c:v>69</c:v>
                </c:pt>
                <c:pt idx="84">
                  <c:v>77.8</c:v>
                </c:pt>
                <c:pt idx="85">
                  <c:v>81.599999999999994</c:v>
                </c:pt>
                <c:pt idx="86">
                  <c:v>86.9</c:v>
                </c:pt>
                <c:pt idx="87">
                  <c:v>83</c:v>
                </c:pt>
                <c:pt idx="88">
                  <c:v>83.5</c:v>
                </c:pt>
                <c:pt idx="89">
                  <c:v>85.7</c:v>
                </c:pt>
                <c:pt idx="90">
                  <c:v>77.599999999999994</c:v>
                </c:pt>
                <c:pt idx="91">
                  <c:v>75.599999999999994</c:v>
                </c:pt>
                <c:pt idx="92">
                  <c:v>66.900000000000006</c:v>
                </c:pt>
                <c:pt idx="93">
                  <c:v>66.599999999999994</c:v>
                </c:pt>
                <c:pt idx="94">
                  <c:v>64.900000000000006</c:v>
                </c:pt>
                <c:pt idx="95">
                  <c:v>62.3</c:v>
                </c:pt>
                <c:pt idx="96">
                  <c:v>56.7</c:v>
                </c:pt>
                <c:pt idx="97">
                  <c:v>57</c:v>
                </c:pt>
                <c:pt idx="98">
                  <c:v>61.4</c:v>
                </c:pt>
                <c:pt idx="99">
                  <c:v>56.7</c:v>
                </c:pt>
                <c:pt idx="100">
                  <c:v>63.2</c:v>
                </c:pt>
                <c:pt idx="101">
                  <c:v>56.9</c:v>
                </c:pt>
                <c:pt idx="102">
                  <c:v>58.1</c:v>
                </c:pt>
                <c:pt idx="103">
                  <c:v>54.3</c:v>
                </c:pt>
                <c:pt idx="104">
                  <c:v>57.4</c:v>
                </c:pt>
                <c:pt idx="105">
                  <c:v>59.5</c:v>
                </c:pt>
                <c:pt idx="106">
                  <c:v>59</c:v>
                </c:pt>
                <c:pt idx="107">
                  <c:v>67.599999999999994</c:v>
                </c:pt>
                <c:pt idx="108">
                  <c:v>79.400000000000006</c:v>
                </c:pt>
                <c:pt idx="109">
                  <c:v>83.1</c:v>
                </c:pt>
                <c:pt idx="110">
                  <c:v>87.7</c:v>
                </c:pt>
                <c:pt idx="111">
                  <c:v>87.5</c:v>
                </c:pt>
                <c:pt idx="112">
                  <c:v>89</c:v>
                </c:pt>
                <c:pt idx="113">
                  <c:v>91.2</c:v>
                </c:pt>
                <c:pt idx="114">
                  <c:v>91.1</c:v>
                </c:pt>
                <c:pt idx="115">
                  <c:v>92.1</c:v>
                </c:pt>
                <c:pt idx="116">
                  <c:v>96.7</c:v>
                </c:pt>
                <c:pt idx="117">
                  <c:v>103.6</c:v>
                </c:pt>
                <c:pt idx="118">
                  <c:v>103.9</c:v>
                </c:pt>
                <c:pt idx="119">
                  <c:v>101</c:v>
                </c:pt>
                <c:pt idx="120">
                  <c:v>101.1</c:v>
                </c:pt>
                <c:pt idx="121">
                  <c:v>106.1</c:v>
                </c:pt>
                <c:pt idx="122">
                  <c:v>104.8</c:v>
                </c:pt>
                <c:pt idx="123">
                  <c:v>105.8</c:v>
                </c:pt>
                <c:pt idx="124">
                  <c:v>100.4</c:v>
                </c:pt>
                <c:pt idx="125">
                  <c:v>103.1</c:v>
                </c:pt>
                <c:pt idx="126">
                  <c:v>100</c:v>
                </c:pt>
                <c:pt idx="127">
                  <c:v>99.1</c:v>
                </c:pt>
                <c:pt idx="128">
                  <c:v>105.5</c:v>
                </c:pt>
                <c:pt idx="129">
                  <c:v>97</c:v>
                </c:pt>
                <c:pt idx="130">
                  <c:v>102</c:v>
                </c:pt>
                <c:pt idx="131">
                  <c:v>103.1</c:v>
                </c:pt>
                <c:pt idx="132">
                  <c:v>96.1</c:v>
                </c:pt>
                <c:pt idx="133">
                  <c:v>104.4</c:v>
                </c:pt>
                <c:pt idx="134">
                  <c:v>99.6</c:v>
                </c:pt>
                <c:pt idx="135">
                  <c:v>102.6</c:v>
                </c:pt>
                <c:pt idx="136">
                  <c:v>103.2</c:v>
                </c:pt>
                <c:pt idx="137">
                  <c:v>100.9</c:v>
                </c:pt>
                <c:pt idx="138">
                  <c:v>96</c:v>
                </c:pt>
                <c:pt idx="139">
                  <c:v>96.1</c:v>
                </c:pt>
                <c:pt idx="140">
                  <c:v>98.1</c:v>
                </c:pt>
                <c:pt idx="141">
                  <c:v>98.2</c:v>
                </c:pt>
                <c:pt idx="142">
                  <c:v>96.9</c:v>
                </c:pt>
                <c:pt idx="143">
                  <c:v>96</c:v>
                </c:pt>
                <c:pt idx="144">
                  <c:v>95.1</c:v>
                </c:pt>
                <c:pt idx="145">
                  <c:v>100</c:v>
                </c:pt>
                <c:pt idx="146">
                  <c:v>100.2</c:v>
                </c:pt>
                <c:pt idx="147">
                  <c:v>100</c:v>
                </c:pt>
                <c:pt idx="148">
                  <c:v>97.5</c:v>
                </c:pt>
                <c:pt idx="149">
                  <c:v>91.7</c:v>
                </c:pt>
                <c:pt idx="150">
                  <c:v>89.7</c:v>
                </c:pt>
                <c:pt idx="151">
                  <c:v>85.8</c:v>
                </c:pt>
                <c:pt idx="152">
                  <c:v>89.7</c:v>
                </c:pt>
                <c:pt idx="153">
                  <c:v>93.2</c:v>
                </c:pt>
                <c:pt idx="154">
                  <c:v>85.4</c:v>
                </c:pt>
                <c:pt idx="155">
                  <c:v>91.8</c:v>
                </c:pt>
                <c:pt idx="156">
                  <c:v>95.8</c:v>
                </c:pt>
                <c:pt idx="157">
                  <c:v>97.4</c:v>
                </c:pt>
                <c:pt idx="158">
                  <c:v>103</c:v>
                </c:pt>
                <c:pt idx="159">
                  <c:v>102.1</c:v>
                </c:pt>
                <c:pt idx="160">
                  <c:v>105.8</c:v>
                </c:pt>
                <c:pt idx="161">
                  <c:v>110.7</c:v>
                </c:pt>
                <c:pt idx="162">
                  <c:v>115.7</c:v>
                </c:pt>
                <c:pt idx="163">
                  <c:v>115.1</c:v>
                </c:pt>
                <c:pt idx="164">
                  <c:v>100.8</c:v>
                </c:pt>
                <c:pt idx="165">
                  <c:v>107.7</c:v>
                </c:pt>
                <c:pt idx="166">
                  <c:v>109.9</c:v>
                </c:pt>
                <c:pt idx="167">
                  <c:v>114.9</c:v>
                </c:pt>
                <c:pt idx="168">
                  <c:v>112.7</c:v>
                </c:pt>
                <c:pt idx="169">
                  <c:v>115.7</c:v>
                </c:pt>
                <c:pt idx="170">
                  <c:v>120.2</c:v>
                </c:pt>
                <c:pt idx="171">
                  <c:v>115.7</c:v>
                </c:pt>
                <c:pt idx="172">
                  <c:v>113.5</c:v>
                </c:pt>
                <c:pt idx="173">
                  <c:v>119.7</c:v>
                </c:pt>
                <c:pt idx="174">
                  <c:v>110.7</c:v>
                </c:pt>
                <c:pt idx="175">
                  <c:v>116.9</c:v>
                </c:pt>
                <c:pt idx="176">
                  <c:v>112.9</c:v>
                </c:pt>
                <c:pt idx="177">
                  <c:v>119.4</c:v>
                </c:pt>
                <c:pt idx="178">
                  <c:v>115.8</c:v>
                </c:pt>
                <c:pt idx="179">
                  <c:v>120.7</c:v>
                </c:pt>
                <c:pt idx="180">
                  <c:v>117.4</c:v>
                </c:pt>
                <c:pt idx="181">
                  <c:v>116.6</c:v>
                </c:pt>
                <c:pt idx="182">
                  <c:v>116.7</c:v>
                </c:pt>
                <c:pt idx="183">
                  <c:v>117.2</c:v>
                </c:pt>
                <c:pt idx="184">
                  <c:v>120.4</c:v>
                </c:pt>
                <c:pt idx="185">
                  <c:v>115.4</c:v>
                </c:pt>
                <c:pt idx="186">
                  <c:v>116.3</c:v>
                </c:pt>
                <c:pt idx="187">
                  <c:v>117</c:v>
                </c:pt>
                <c:pt idx="188">
                  <c:v>115.1</c:v>
                </c:pt>
                <c:pt idx="189">
                  <c:v>113</c:v>
                </c:pt>
                <c:pt idx="190">
                  <c:v>106.5</c:v>
                </c:pt>
                <c:pt idx="191">
                  <c:v>106.7</c:v>
                </c:pt>
                <c:pt idx="192">
                  <c:v>110.6</c:v>
                </c:pt>
                <c:pt idx="193">
                  <c:v>107.3</c:v>
                </c:pt>
                <c:pt idx="194">
                  <c:v>107.3</c:v>
                </c:pt>
                <c:pt idx="195">
                  <c:v>102.4</c:v>
                </c:pt>
                <c:pt idx="196">
                  <c:v>101.7</c:v>
                </c:pt>
                <c:pt idx="197">
                  <c:v>84.7</c:v>
                </c:pt>
                <c:pt idx="198">
                  <c:v>85.6</c:v>
                </c:pt>
                <c:pt idx="199">
                  <c:v>62.6</c:v>
                </c:pt>
                <c:pt idx="200">
                  <c:v>61.7</c:v>
                </c:pt>
                <c:pt idx="201">
                  <c:v>61.2</c:v>
                </c:pt>
                <c:pt idx="202">
                  <c:v>55.1</c:v>
                </c:pt>
                <c:pt idx="203">
                  <c:v>59.4</c:v>
                </c:pt>
                <c:pt idx="204">
                  <c:v>81.099999999999994</c:v>
                </c:pt>
                <c:pt idx="205">
                  <c:v>79.400000000000006</c:v>
                </c:pt>
                <c:pt idx="206">
                  <c:v>76.400000000000006</c:v>
                </c:pt>
                <c:pt idx="207">
                  <c:v>78</c:v>
                </c:pt>
                <c:pt idx="208">
                  <c:v>77.7</c:v>
                </c:pt>
                <c:pt idx="209">
                  <c:v>76.099999999999994</c:v>
                </c:pt>
                <c:pt idx="210">
                  <c:v>72.900000000000006</c:v>
                </c:pt>
                <c:pt idx="211">
                  <c:v>60.1</c:v>
                </c:pt>
                <c:pt idx="212">
                  <c:v>52.7</c:v>
                </c:pt>
                <c:pt idx="213">
                  <c:v>52.5</c:v>
                </c:pt>
                <c:pt idx="214">
                  <c:v>50.2</c:v>
                </c:pt>
                <c:pt idx="215">
                  <c:v>47.3</c:v>
                </c:pt>
                <c:pt idx="216">
                  <c:v>56.5</c:v>
                </c:pt>
                <c:pt idx="217">
                  <c:v>65.099999999999994</c:v>
                </c:pt>
                <c:pt idx="218">
                  <c:v>71.900000000000006</c:v>
                </c:pt>
                <c:pt idx="219">
                  <c:v>72.599999999999994</c:v>
                </c:pt>
                <c:pt idx="220">
                  <c:v>61.2</c:v>
                </c:pt>
                <c:pt idx="221">
                  <c:v>59</c:v>
                </c:pt>
                <c:pt idx="222">
                  <c:v>57.3</c:v>
                </c:pt>
                <c:pt idx="223">
                  <c:v>54.6</c:v>
                </c:pt>
                <c:pt idx="224">
                  <c:v>65.599999999999994</c:v>
                </c:pt>
                <c:pt idx="225">
                  <c:v>78.099999999999994</c:v>
                </c:pt>
                <c:pt idx="226">
                  <c:v>76.7</c:v>
                </c:pt>
                <c:pt idx="227">
                  <c:v>68.5</c:v>
                </c:pt>
                <c:pt idx="228">
                  <c:v>63.2</c:v>
                </c:pt>
                <c:pt idx="229">
                  <c:v>67.599999999999994</c:v>
                </c:pt>
                <c:pt idx="230">
                  <c:v>61.9</c:v>
                </c:pt>
                <c:pt idx="231">
                  <c:v>58.6</c:v>
                </c:pt>
                <c:pt idx="232">
                  <c:v>59.2</c:v>
                </c:pt>
                <c:pt idx="233">
                  <c:v>59.3</c:v>
                </c:pt>
                <c:pt idx="234">
                  <c:v>63.8</c:v>
                </c:pt>
                <c:pt idx="235">
                  <c:v>60.5</c:v>
                </c:pt>
                <c:pt idx="236">
                  <c:v>71.900000000000006</c:v>
                </c:pt>
                <c:pt idx="237">
                  <c:v>79.8</c:v>
                </c:pt>
                <c:pt idx="238">
                  <c:v>82.6</c:v>
                </c:pt>
                <c:pt idx="239">
                  <c:v>79.900000000000006</c:v>
                </c:pt>
                <c:pt idx="240">
                  <c:v>86.7</c:v>
                </c:pt>
                <c:pt idx="241">
                  <c:v>92.1</c:v>
                </c:pt>
                <c:pt idx="242">
                  <c:v>88.9</c:v>
                </c:pt>
                <c:pt idx="243">
                  <c:v>92.5</c:v>
                </c:pt>
                <c:pt idx="244">
                  <c:v>91.3</c:v>
                </c:pt>
                <c:pt idx="245">
                  <c:v>90.4</c:v>
                </c:pt>
                <c:pt idx="246">
                  <c:v>89.5</c:v>
                </c:pt>
                <c:pt idx="247">
                  <c:v>89.1</c:v>
                </c:pt>
                <c:pt idx="248">
                  <c:v>100.4</c:v>
                </c:pt>
                <c:pt idx="249">
                  <c:v>103.4</c:v>
                </c:pt>
                <c:pt idx="250">
                  <c:v>101.4</c:v>
                </c:pt>
                <c:pt idx="251">
                  <c:v>99.4</c:v>
                </c:pt>
                <c:pt idx="252">
                  <c:v>100.2</c:v>
                </c:pt>
                <c:pt idx="253">
                  <c:v>104.6</c:v>
                </c:pt>
                <c:pt idx="254">
                  <c:v>102</c:v>
                </c:pt>
                <c:pt idx="255">
                  <c:v>94.6</c:v>
                </c:pt>
                <c:pt idx="256">
                  <c:v>101.4</c:v>
                </c:pt>
                <c:pt idx="257">
                  <c:v>102.4</c:v>
                </c:pt>
                <c:pt idx="258">
                  <c:v>97.3</c:v>
                </c:pt>
                <c:pt idx="259">
                  <c:v>96.3</c:v>
                </c:pt>
                <c:pt idx="260">
                  <c:v>101.6</c:v>
                </c:pt>
                <c:pt idx="261">
                  <c:v>99.2</c:v>
                </c:pt>
                <c:pt idx="262">
                  <c:v>88.4</c:v>
                </c:pt>
                <c:pt idx="263">
                  <c:v>98</c:v>
                </c:pt>
                <c:pt idx="264">
                  <c:v>98.4</c:v>
                </c:pt>
                <c:pt idx="265">
                  <c:v>104.8</c:v>
                </c:pt>
                <c:pt idx="266">
                  <c:v>103.5</c:v>
                </c:pt>
                <c:pt idx="267">
                  <c:v>100.1</c:v>
                </c:pt>
                <c:pt idx="268">
                  <c:v>107</c:v>
                </c:pt>
                <c:pt idx="269">
                  <c:v>112</c:v>
                </c:pt>
                <c:pt idx="270">
                  <c:v>111.8</c:v>
                </c:pt>
                <c:pt idx="271">
                  <c:v>107.3</c:v>
                </c:pt>
                <c:pt idx="272">
                  <c:v>109.5</c:v>
                </c:pt>
                <c:pt idx="273">
                  <c:v>114.2</c:v>
                </c:pt>
                <c:pt idx="274">
                  <c:v>118.7</c:v>
                </c:pt>
                <c:pt idx="275">
                  <c:v>118.9</c:v>
                </c:pt>
                <c:pt idx="276">
                  <c:v>118.5</c:v>
                </c:pt>
                <c:pt idx="277">
                  <c:v>118.5</c:v>
                </c:pt>
                <c:pt idx="278">
                  <c:v>127.9</c:v>
                </c:pt>
                <c:pt idx="279">
                  <c:v>129.9</c:v>
                </c:pt>
                <c:pt idx="280">
                  <c:v>126.3</c:v>
                </c:pt>
                <c:pt idx="281">
                  <c:v>127.6</c:v>
                </c:pt>
                <c:pt idx="282">
                  <c:v>130.19999999999999</c:v>
                </c:pt>
                <c:pt idx="283">
                  <c:v>123.4</c:v>
                </c:pt>
                <c:pt idx="284">
                  <c:v>128.1</c:v>
                </c:pt>
                <c:pt idx="285">
                  <c:v>136.19999999999999</c:v>
                </c:pt>
                <c:pt idx="286">
                  <c:v>128.30000000000001</c:v>
                </c:pt>
                <c:pt idx="287">
                  <c:v>137.4</c:v>
                </c:pt>
                <c:pt idx="288">
                  <c:v>133.80000000000001</c:v>
                </c:pt>
                <c:pt idx="289">
                  <c:v>137.19999999999999</c:v>
                </c:pt>
                <c:pt idx="290">
                  <c:v>136.30000000000001</c:v>
                </c:pt>
                <c:pt idx="291">
                  <c:v>138.19999999999999</c:v>
                </c:pt>
                <c:pt idx="292">
                  <c:v>137.19999999999999</c:v>
                </c:pt>
                <c:pt idx="293">
                  <c:v>133.1</c:v>
                </c:pt>
                <c:pt idx="294">
                  <c:v>126.4</c:v>
                </c:pt>
                <c:pt idx="295">
                  <c:v>119.3</c:v>
                </c:pt>
                <c:pt idx="296">
                  <c:v>126.4</c:v>
                </c:pt>
                <c:pt idx="297">
                  <c:v>126.7</c:v>
                </c:pt>
                <c:pt idx="298">
                  <c:v>128.9</c:v>
                </c:pt>
                <c:pt idx="299">
                  <c:v>133.1</c:v>
                </c:pt>
                <c:pt idx="300">
                  <c:v>134</c:v>
                </c:pt>
                <c:pt idx="301">
                  <c:v>135.5</c:v>
                </c:pt>
                <c:pt idx="302">
                  <c:v>137.69999999999999</c:v>
                </c:pt>
                <c:pt idx="303">
                  <c:v>139</c:v>
                </c:pt>
                <c:pt idx="304">
                  <c:v>136.19999999999999</c:v>
                </c:pt>
                <c:pt idx="305">
                  <c:v>136</c:v>
                </c:pt>
                <c:pt idx="306">
                  <c:v>134.19999999999999</c:v>
                </c:pt>
                <c:pt idx="307">
                  <c:v>130.5</c:v>
                </c:pt>
                <c:pt idx="308">
                  <c:v>137</c:v>
                </c:pt>
                <c:pt idx="309">
                  <c:v>141.69999999999999</c:v>
                </c:pt>
                <c:pt idx="310">
                  <c:v>144.69999999999999</c:v>
                </c:pt>
                <c:pt idx="311">
                  <c:v>140.80000000000001</c:v>
                </c:pt>
                <c:pt idx="312">
                  <c:v>137.1</c:v>
                </c:pt>
                <c:pt idx="313">
                  <c:v>137.69999999999999</c:v>
                </c:pt>
                <c:pt idx="314">
                  <c:v>144.69999999999999</c:v>
                </c:pt>
                <c:pt idx="315">
                  <c:v>139.19999999999999</c:v>
                </c:pt>
                <c:pt idx="316">
                  <c:v>143</c:v>
                </c:pt>
                <c:pt idx="317">
                  <c:v>140.80000000000001</c:v>
                </c:pt>
                <c:pt idx="318">
                  <c:v>142.5</c:v>
                </c:pt>
                <c:pt idx="319">
                  <c:v>135.80000000000001</c:v>
                </c:pt>
                <c:pt idx="320">
                  <c:v>132.6</c:v>
                </c:pt>
                <c:pt idx="321">
                  <c:v>128.6</c:v>
                </c:pt>
                <c:pt idx="322">
                  <c:v>115.7</c:v>
                </c:pt>
                <c:pt idx="323">
                  <c:v>109.2</c:v>
                </c:pt>
                <c:pt idx="324">
                  <c:v>116.9</c:v>
                </c:pt>
                <c:pt idx="325">
                  <c:v>109.9</c:v>
                </c:pt>
                <c:pt idx="326">
                  <c:v>116.1</c:v>
                </c:pt>
                <c:pt idx="327">
                  <c:v>118.9</c:v>
                </c:pt>
                <c:pt idx="328">
                  <c:v>116.3</c:v>
                </c:pt>
                <c:pt idx="329">
                  <c:v>114</c:v>
                </c:pt>
                <c:pt idx="330">
                  <c:v>97</c:v>
                </c:pt>
                <c:pt idx="331">
                  <c:v>85.3</c:v>
                </c:pt>
                <c:pt idx="332">
                  <c:v>84.9</c:v>
                </c:pt>
                <c:pt idx="333">
                  <c:v>94.6</c:v>
                </c:pt>
                <c:pt idx="334">
                  <c:v>97.8</c:v>
                </c:pt>
                <c:pt idx="335">
                  <c:v>95</c:v>
                </c:pt>
                <c:pt idx="336">
                  <c:v>110.7</c:v>
                </c:pt>
                <c:pt idx="337">
                  <c:v>108.5</c:v>
                </c:pt>
                <c:pt idx="338">
                  <c:v>110.3</c:v>
                </c:pt>
                <c:pt idx="339">
                  <c:v>106.3</c:v>
                </c:pt>
                <c:pt idx="340">
                  <c:v>97.4</c:v>
                </c:pt>
                <c:pt idx="341">
                  <c:v>94.5</c:v>
                </c:pt>
                <c:pt idx="342">
                  <c:v>93.7</c:v>
                </c:pt>
                <c:pt idx="343">
                  <c:v>79.599999999999994</c:v>
                </c:pt>
                <c:pt idx="344">
                  <c:v>84.9</c:v>
                </c:pt>
                <c:pt idx="345">
                  <c:v>80.7</c:v>
                </c:pt>
                <c:pt idx="346">
                  <c:v>78.8</c:v>
                </c:pt>
                <c:pt idx="347">
                  <c:v>64.8</c:v>
                </c:pt>
                <c:pt idx="348">
                  <c:v>61.4</c:v>
                </c:pt>
                <c:pt idx="349">
                  <c:v>81</c:v>
                </c:pt>
                <c:pt idx="350">
                  <c:v>83.6</c:v>
                </c:pt>
                <c:pt idx="351">
                  <c:v>83.5</c:v>
                </c:pt>
                <c:pt idx="352">
                  <c:v>77</c:v>
                </c:pt>
                <c:pt idx="353">
                  <c:v>81.7</c:v>
                </c:pt>
                <c:pt idx="354">
                  <c:v>77</c:v>
                </c:pt>
                <c:pt idx="355">
                  <c:v>81.7</c:v>
                </c:pt>
                <c:pt idx="356">
                  <c:v>92.5</c:v>
                </c:pt>
                <c:pt idx="357">
                  <c:v>94.8</c:v>
                </c:pt>
                <c:pt idx="358">
                  <c:v>97.7</c:v>
                </c:pt>
                <c:pt idx="359">
                  <c:v>88.5</c:v>
                </c:pt>
                <c:pt idx="360">
                  <c:v>88.5</c:v>
                </c:pt>
                <c:pt idx="361">
                  <c:v>93</c:v>
                </c:pt>
                <c:pt idx="362">
                  <c:v>93.1</c:v>
                </c:pt>
                <c:pt idx="363">
                  <c:v>102.8</c:v>
                </c:pt>
                <c:pt idx="364">
                  <c:v>105.7</c:v>
                </c:pt>
                <c:pt idx="365">
                  <c:v>98.7</c:v>
                </c:pt>
                <c:pt idx="366">
                  <c:v>96.7</c:v>
                </c:pt>
                <c:pt idx="367">
                  <c:v>92.9</c:v>
                </c:pt>
                <c:pt idx="368">
                  <c:v>92.6</c:v>
                </c:pt>
                <c:pt idx="369">
                  <c:v>102.7</c:v>
                </c:pt>
                <c:pt idx="370">
                  <c:v>105.1</c:v>
                </c:pt>
                <c:pt idx="371">
                  <c:v>104.4</c:v>
                </c:pt>
                <c:pt idx="372">
                  <c:v>103</c:v>
                </c:pt>
                <c:pt idx="373">
                  <c:v>97.5</c:v>
                </c:pt>
                <c:pt idx="374">
                  <c:v>103.1</c:v>
                </c:pt>
                <c:pt idx="375">
                  <c:v>106.2</c:v>
                </c:pt>
                <c:pt idx="376">
                  <c:v>103.6</c:v>
                </c:pt>
                <c:pt idx="377">
                  <c:v>105.5</c:v>
                </c:pt>
                <c:pt idx="378">
                  <c:v>87.5</c:v>
                </c:pt>
                <c:pt idx="379">
                  <c:v>85.2</c:v>
                </c:pt>
                <c:pt idx="380">
                  <c:v>98.3</c:v>
                </c:pt>
                <c:pt idx="381">
                  <c:v>103.8</c:v>
                </c:pt>
                <c:pt idx="382">
                  <c:v>106.8</c:v>
                </c:pt>
                <c:pt idx="383">
                  <c:v>102.7</c:v>
                </c:pt>
                <c:pt idx="384">
                  <c:v>107.5</c:v>
                </c:pt>
                <c:pt idx="385">
                  <c:v>109.8</c:v>
                </c:pt>
                <c:pt idx="386">
                  <c:v>104.7</c:v>
                </c:pt>
                <c:pt idx="387">
                  <c:v>105.4</c:v>
                </c:pt>
                <c:pt idx="388">
                  <c:v>107</c:v>
                </c:pt>
                <c:pt idx="389">
                  <c:v>100.2</c:v>
                </c:pt>
                <c:pt idx="390">
                  <c:v>105.9</c:v>
                </c:pt>
                <c:pt idx="391">
                  <c:v>105.1</c:v>
                </c:pt>
              </c:numCache>
            </c:numRef>
          </c:val>
        </c:ser>
        <c:marker val="1"/>
        <c:axId val="109640320"/>
        <c:axId val="109642112"/>
      </c:lineChart>
      <c:lineChart>
        <c:grouping val="standard"/>
        <c:ser>
          <c:idx val="1"/>
          <c:order val="1"/>
          <c:tx>
            <c:strRef>
              <c:f>Sheet1!$H$1</c:f>
              <c:strCache>
                <c:ptCount val="1"/>
                <c:pt idx="0">
                  <c:v>Jobs plentiful</c:v>
                </c:pt>
              </c:strCache>
            </c:strRef>
          </c:tx>
          <c:spPr>
            <a:ln w="28575">
              <a:solidFill>
                <a:srgbClr val="7030A0"/>
              </a:solidFill>
              <a:prstDash val="solid"/>
            </a:ln>
          </c:spPr>
          <c:marker>
            <c:symbol val="none"/>
          </c:marker>
          <c:cat>
            <c:numRef>
              <c:f>Sheet1!$G$9:$G$400</c:f>
              <c:numCache>
                <c:formatCode>mmm\-yy</c:formatCode>
                <c:ptCount val="392"/>
                <c:pt idx="0">
                  <c:v>28521</c:v>
                </c:pt>
                <c:pt idx="1">
                  <c:v>28549</c:v>
                </c:pt>
                <c:pt idx="2">
                  <c:v>28580</c:v>
                </c:pt>
                <c:pt idx="3">
                  <c:v>28610</c:v>
                </c:pt>
                <c:pt idx="4">
                  <c:v>28641</c:v>
                </c:pt>
                <c:pt idx="5">
                  <c:v>28671</c:v>
                </c:pt>
                <c:pt idx="6">
                  <c:v>28702</c:v>
                </c:pt>
                <c:pt idx="7">
                  <c:v>28733</c:v>
                </c:pt>
                <c:pt idx="8">
                  <c:v>28763</c:v>
                </c:pt>
                <c:pt idx="9">
                  <c:v>28794</c:v>
                </c:pt>
                <c:pt idx="10">
                  <c:v>28824</c:v>
                </c:pt>
                <c:pt idx="11">
                  <c:v>28855</c:v>
                </c:pt>
                <c:pt idx="12">
                  <c:v>28886</c:v>
                </c:pt>
                <c:pt idx="13">
                  <c:v>28914</c:v>
                </c:pt>
                <c:pt idx="14">
                  <c:v>28945</c:v>
                </c:pt>
                <c:pt idx="15">
                  <c:v>28975</c:v>
                </c:pt>
                <c:pt idx="16">
                  <c:v>29006</c:v>
                </c:pt>
                <c:pt idx="17">
                  <c:v>29036</c:v>
                </c:pt>
                <c:pt idx="18">
                  <c:v>29067</c:v>
                </c:pt>
                <c:pt idx="19">
                  <c:v>29098</c:v>
                </c:pt>
                <c:pt idx="20">
                  <c:v>29128</c:v>
                </c:pt>
                <c:pt idx="21">
                  <c:v>29159</c:v>
                </c:pt>
                <c:pt idx="22">
                  <c:v>29189</c:v>
                </c:pt>
                <c:pt idx="23">
                  <c:v>29220</c:v>
                </c:pt>
                <c:pt idx="24">
                  <c:v>29251</c:v>
                </c:pt>
                <c:pt idx="25">
                  <c:v>29280</c:v>
                </c:pt>
                <c:pt idx="26">
                  <c:v>29311</c:v>
                </c:pt>
                <c:pt idx="27">
                  <c:v>29341</c:v>
                </c:pt>
                <c:pt idx="28">
                  <c:v>29372</c:v>
                </c:pt>
                <c:pt idx="29">
                  <c:v>29402</c:v>
                </c:pt>
                <c:pt idx="30">
                  <c:v>29433</c:v>
                </c:pt>
                <c:pt idx="31">
                  <c:v>29464</c:v>
                </c:pt>
                <c:pt idx="32">
                  <c:v>29494</c:v>
                </c:pt>
                <c:pt idx="33">
                  <c:v>29525</c:v>
                </c:pt>
                <c:pt idx="34">
                  <c:v>29555</c:v>
                </c:pt>
                <c:pt idx="35">
                  <c:v>29586</c:v>
                </c:pt>
                <c:pt idx="36">
                  <c:v>29617</c:v>
                </c:pt>
                <c:pt idx="37">
                  <c:v>29645</c:v>
                </c:pt>
                <c:pt idx="38">
                  <c:v>29676</c:v>
                </c:pt>
                <c:pt idx="39">
                  <c:v>29706</c:v>
                </c:pt>
                <c:pt idx="40">
                  <c:v>29737</c:v>
                </c:pt>
                <c:pt idx="41">
                  <c:v>29767</c:v>
                </c:pt>
                <c:pt idx="42">
                  <c:v>29798</c:v>
                </c:pt>
                <c:pt idx="43">
                  <c:v>29829</c:v>
                </c:pt>
                <c:pt idx="44">
                  <c:v>29859</c:v>
                </c:pt>
                <c:pt idx="45">
                  <c:v>29890</c:v>
                </c:pt>
                <c:pt idx="46">
                  <c:v>29920</c:v>
                </c:pt>
                <c:pt idx="47">
                  <c:v>29951</c:v>
                </c:pt>
                <c:pt idx="48">
                  <c:v>29982</c:v>
                </c:pt>
                <c:pt idx="49">
                  <c:v>30010</c:v>
                </c:pt>
                <c:pt idx="50">
                  <c:v>30041</c:v>
                </c:pt>
                <c:pt idx="51">
                  <c:v>30071</c:v>
                </c:pt>
                <c:pt idx="52">
                  <c:v>30102</c:v>
                </c:pt>
                <c:pt idx="53">
                  <c:v>30132</c:v>
                </c:pt>
                <c:pt idx="54">
                  <c:v>30163</c:v>
                </c:pt>
                <c:pt idx="55">
                  <c:v>30194</c:v>
                </c:pt>
                <c:pt idx="56">
                  <c:v>30224</c:v>
                </c:pt>
                <c:pt idx="57">
                  <c:v>30255</c:v>
                </c:pt>
                <c:pt idx="58">
                  <c:v>30285</c:v>
                </c:pt>
                <c:pt idx="59">
                  <c:v>30316</c:v>
                </c:pt>
                <c:pt idx="60">
                  <c:v>30347</c:v>
                </c:pt>
                <c:pt idx="61">
                  <c:v>30375</c:v>
                </c:pt>
                <c:pt idx="62">
                  <c:v>30406</c:v>
                </c:pt>
                <c:pt idx="63">
                  <c:v>30436</c:v>
                </c:pt>
                <c:pt idx="64">
                  <c:v>30467</c:v>
                </c:pt>
                <c:pt idx="65">
                  <c:v>30497</c:v>
                </c:pt>
                <c:pt idx="66">
                  <c:v>30528</c:v>
                </c:pt>
                <c:pt idx="67">
                  <c:v>30559</c:v>
                </c:pt>
                <c:pt idx="68">
                  <c:v>30589</c:v>
                </c:pt>
                <c:pt idx="69">
                  <c:v>30620</c:v>
                </c:pt>
                <c:pt idx="70">
                  <c:v>30650</c:v>
                </c:pt>
                <c:pt idx="71">
                  <c:v>30681</c:v>
                </c:pt>
                <c:pt idx="72">
                  <c:v>30712</c:v>
                </c:pt>
                <c:pt idx="73">
                  <c:v>30741</c:v>
                </c:pt>
                <c:pt idx="74">
                  <c:v>30772</c:v>
                </c:pt>
                <c:pt idx="75">
                  <c:v>30802</c:v>
                </c:pt>
                <c:pt idx="76">
                  <c:v>30833</c:v>
                </c:pt>
                <c:pt idx="77">
                  <c:v>30863</c:v>
                </c:pt>
                <c:pt idx="78">
                  <c:v>30894</c:v>
                </c:pt>
                <c:pt idx="79">
                  <c:v>30925</c:v>
                </c:pt>
                <c:pt idx="80">
                  <c:v>30955</c:v>
                </c:pt>
                <c:pt idx="81">
                  <c:v>30986</c:v>
                </c:pt>
                <c:pt idx="82">
                  <c:v>31016</c:v>
                </c:pt>
                <c:pt idx="83">
                  <c:v>31047</c:v>
                </c:pt>
                <c:pt idx="84">
                  <c:v>31078</c:v>
                </c:pt>
                <c:pt idx="85">
                  <c:v>31106</c:v>
                </c:pt>
                <c:pt idx="86">
                  <c:v>31137</c:v>
                </c:pt>
                <c:pt idx="87">
                  <c:v>31167</c:v>
                </c:pt>
                <c:pt idx="88">
                  <c:v>31198</c:v>
                </c:pt>
                <c:pt idx="89">
                  <c:v>31228</c:v>
                </c:pt>
                <c:pt idx="90">
                  <c:v>31259</c:v>
                </c:pt>
                <c:pt idx="91">
                  <c:v>31290</c:v>
                </c:pt>
                <c:pt idx="92">
                  <c:v>31320</c:v>
                </c:pt>
                <c:pt idx="93">
                  <c:v>31351</c:v>
                </c:pt>
                <c:pt idx="94">
                  <c:v>31381</c:v>
                </c:pt>
                <c:pt idx="95">
                  <c:v>31412</c:v>
                </c:pt>
                <c:pt idx="96">
                  <c:v>31443</c:v>
                </c:pt>
                <c:pt idx="97">
                  <c:v>31471</c:v>
                </c:pt>
                <c:pt idx="98">
                  <c:v>31502</c:v>
                </c:pt>
                <c:pt idx="99">
                  <c:v>31532</c:v>
                </c:pt>
                <c:pt idx="100">
                  <c:v>31563</c:v>
                </c:pt>
                <c:pt idx="101">
                  <c:v>31593</c:v>
                </c:pt>
                <c:pt idx="102">
                  <c:v>31624</c:v>
                </c:pt>
                <c:pt idx="103">
                  <c:v>31655</c:v>
                </c:pt>
                <c:pt idx="104">
                  <c:v>31685</c:v>
                </c:pt>
                <c:pt idx="105">
                  <c:v>31716</c:v>
                </c:pt>
                <c:pt idx="106">
                  <c:v>31746</c:v>
                </c:pt>
                <c:pt idx="107">
                  <c:v>31777</c:v>
                </c:pt>
                <c:pt idx="108">
                  <c:v>31808</c:v>
                </c:pt>
                <c:pt idx="109">
                  <c:v>31836</c:v>
                </c:pt>
                <c:pt idx="110">
                  <c:v>31867</c:v>
                </c:pt>
                <c:pt idx="111">
                  <c:v>31897</c:v>
                </c:pt>
                <c:pt idx="112">
                  <c:v>31928</c:v>
                </c:pt>
                <c:pt idx="113">
                  <c:v>31958</c:v>
                </c:pt>
                <c:pt idx="114">
                  <c:v>31989</c:v>
                </c:pt>
                <c:pt idx="115">
                  <c:v>32020</c:v>
                </c:pt>
                <c:pt idx="116">
                  <c:v>32050</c:v>
                </c:pt>
                <c:pt idx="117">
                  <c:v>32081</c:v>
                </c:pt>
                <c:pt idx="118">
                  <c:v>32111</c:v>
                </c:pt>
                <c:pt idx="119">
                  <c:v>32142</c:v>
                </c:pt>
                <c:pt idx="120">
                  <c:v>32173</c:v>
                </c:pt>
                <c:pt idx="121">
                  <c:v>32202</c:v>
                </c:pt>
                <c:pt idx="122">
                  <c:v>32233</c:v>
                </c:pt>
                <c:pt idx="123">
                  <c:v>32263</c:v>
                </c:pt>
                <c:pt idx="124">
                  <c:v>32294</c:v>
                </c:pt>
                <c:pt idx="125">
                  <c:v>32324</c:v>
                </c:pt>
                <c:pt idx="126">
                  <c:v>32355</c:v>
                </c:pt>
                <c:pt idx="127">
                  <c:v>32386</c:v>
                </c:pt>
                <c:pt idx="128">
                  <c:v>32416</c:v>
                </c:pt>
                <c:pt idx="129">
                  <c:v>32447</c:v>
                </c:pt>
                <c:pt idx="130">
                  <c:v>32477</c:v>
                </c:pt>
                <c:pt idx="131">
                  <c:v>32508</c:v>
                </c:pt>
                <c:pt idx="132">
                  <c:v>32539</c:v>
                </c:pt>
                <c:pt idx="133">
                  <c:v>32567</c:v>
                </c:pt>
                <c:pt idx="134">
                  <c:v>32598</c:v>
                </c:pt>
                <c:pt idx="135">
                  <c:v>32628</c:v>
                </c:pt>
                <c:pt idx="136">
                  <c:v>32659</c:v>
                </c:pt>
                <c:pt idx="137">
                  <c:v>32689</c:v>
                </c:pt>
                <c:pt idx="138">
                  <c:v>32720</c:v>
                </c:pt>
                <c:pt idx="139">
                  <c:v>32751</c:v>
                </c:pt>
                <c:pt idx="140">
                  <c:v>32781</c:v>
                </c:pt>
                <c:pt idx="141">
                  <c:v>32812</c:v>
                </c:pt>
                <c:pt idx="142">
                  <c:v>32842</c:v>
                </c:pt>
                <c:pt idx="143">
                  <c:v>32873</c:v>
                </c:pt>
                <c:pt idx="144">
                  <c:v>32904</c:v>
                </c:pt>
                <c:pt idx="145">
                  <c:v>32932</c:v>
                </c:pt>
                <c:pt idx="146">
                  <c:v>32963</c:v>
                </c:pt>
                <c:pt idx="147">
                  <c:v>32993</c:v>
                </c:pt>
                <c:pt idx="148">
                  <c:v>33024</c:v>
                </c:pt>
                <c:pt idx="149">
                  <c:v>33054</c:v>
                </c:pt>
                <c:pt idx="150">
                  <c:v>33085</c:v>
                </c:pt>
                <c:pt idx="151">
                  <c:v>33116</c:v>
                </c:pt>
                <c:pt idx="152">
                  <c:v>33146</c:v>
                </c:pt>
                <c:pt idx="153">
                  <c:v>33177</c:v>
                </c:pt>
                <c:pt idx="154">
                  <c:v>33207</c:v>
                </c:pt>
                <c:pt idx="155">
                  <c:v>33238</c:v>
                </c:pt>
                <c:pt idx="156">
                  <c:v>33269</c:v>
                </c:pt>
                <c:pt idx="157">
                  <c:v>33297</c:v>
                </c:pt>
                <c:pt idx="158">
                  <c:v>33328</c:v>
                </c:pt>
                <c:pt idx="159">
                  <c:v>33358</c:v>
                </c:pt>
                <c:pt idx="160">
                  <c:v>33389</c:v>
                </c:pt>
                <c:pt idx="161">
                  <c:v>33419</c:v>
                </c:pt>
                <c:pt idx="162">
                  <c:v>33450</c:v>
                </c:pt>
                <c:pt idx="163">
                  <c:v>33481</c:v>
                </c:pt>
                <c:pt idx="164">
                  <c:v>33511</c:v>
                </c:pt>
                <c:pt idx="165">
                  <c:v>33542</c:v>
                </c:pt>
                <c:pt idx="166">
                  <c:v>33572</c:v>
                </c:pt>
                <c:pt idx="167">
                  <c:v>33603</c:v>
                </c:pt>
                <c:pt idx="168">
                  <c:v>33634</c:v>
                </c:pt>
                <c:pt idx="169">
                  <c:v>33663</c:v>
                </c:pt>
                <c:pt idx="170">
                  <c:v>33694</c:v>
                </c:pt>
                <c:pt idx="171">
                  <c:v>33724</c:v>
                </c:pt>
                <c:pt idx="172">
                  <c:v>33755</c:v>
                </c:pt>
                <c:pt idx="173">
                  <c:v>33785</c:v>
                </c:pt>
                <c:pt idx="174">
                  <c:v>33816</c:v>
                </c:pt>
                <c:pt idx="175">
                  <c:v>33847</c:v>
                </c:pt>
                <c:pt idx="176">
                  <c:v>33877</c:v>
                </c:pt>
                <c:pt idx="177">
                  <c:v>33908</c:v>
                </c:pt>
                <c:pt idx="178">
                  <c:v>33938</c:v>
                </c:pt>
                <c:pt idx="179">
                  <c:v>33969</c:v>
                </c:pt>
                <c:pt idx="180">
                  <c:v>34000</c:v>
                </c:pt>
                <c:pt idx="181">
                  <c:v>34028</c:v>
                </c:pt>
                <c:pt idx="182">
                  <c:v>34059</c:v>
                </c:pt>
                <c:pt idx="183">
                  <c:v>34089</c:v>
                </c:pt>
                <c:pt idx="184">
                  <c:v>34120</c:v>
                </c:pt>
                <c:pt idx="185">
                  <c:v>34150</c:v>
                </c:pt>
                <c:pt idx="186">
                  <c:v>34181</c:v>
                </c:pt>
                <c:pt idx="187">
                  <c:v>34212</c:v>
                </c:pt>
                <c:pt idx="188">
                  <c:v>34242</c:v>
                </c:pt>
                <c:pt idx="189">
                  <c:v>34273</c:v>
                </c:pt>
                <c:pt idx="190">
                  <c:v>34303</c:v>
                </c:pt>
                <c:pt idx="191">
                  <c:v>34334</c:v>
                </c:pt>
                <c:pt idx="192">
                  <c:v>34365</c:v>
                </c:pt>
                <c:pt idx="193">
                  <c:v>34393</c:v>
                </c:pt>
                <c:pt idx="194">
                  <c:v>34424</c:v>
                </c:pt>
                <c:pt idx="195">
                  <c:v>34454</c:v>
                </c:pt>
                <c:pt idx="196">
                  <c:v>34485</c:v>
                </c:pt>
                <c:pt idx="197">
                  <c:v>34515</c:v>
                </c:pt>
                <c:pt idx="198">
                  <c:v>34546</c:v>
                </c:pt>
                <c:pt idx="199">
                  <c:v>34577</c:v>
                </c:pt>
                <c:pt idx="200">
                  <c:v>34607</c:v>
                </c:pt>
                <c:pt idx="201">
                  <c:v>34638</c:v>
                </c:pt>
                <c:pt idx="202">
                  <c:v>34668</c:v>
                </c:pt>
                <c:pt idx="203">
                  <c:v>34699</c:v>
                </c:pt>
                <c:pt idx="204">
                  <c:v>34730</c:v>
                </c:pt>
                <c:pt idx="205">
                  <c:v>34758</c:v>
                </c:pt>
                <c:pt idx="206">
                  <c:v>34789</c:v>
                </c:pt>
                <c:pt idx="207">
                  <c:v>34819</c:v>
                </c:pt>
                <c:pt idx="208">
                  <c:v>34850</c:v>
                </c:pt>
                <c:pt idx="209">
                  <c:v>34880</c:v>
                </c:pt>
                <c:pt idx="210">
                  <c:v>34911</c:v>
                </c:pt>
                <c:pt idx="211">
                  <c:v>34942</c:v>
                </c:pt>
                <c:pt idx="212">
                  <c:v>34972</c:v>
                </c:pt>
                <c:pt idx="213">
                  <c:v>35003</c:v>
                </c:pt>
                <c:pt idx="214">
                  <c:v>35033</c:v>
                </c:pt>
                <c:pt idx="215">
                  <c:v>35064</c:v>
                </c:pt>
                <c:pt idx="216">
                  <c:v>35095</c:v>
                </c:pt>
                <c:pt idx="217">
                  <c:v>35124</c:v>
                </c:pt>
                <c:pt idx="218">
                  <c:v>35155</c:v>
                </c:pt>
                <c:pt idx="219">
                  <c:v>35185</c:v>
                </c:pt>
                <c:pt idx="220">
                  <c:v>35216</c:v>
                </c:pt>
                <c:pt idx="221">
                  <c:v>35246</c:v>
                </c:pt>
                <c:pt idx="222">
                  <c:v>35277</c:v>
                </c:pt>
                <c:pt idx="223">
                  <c:v>35308</c:v>
                </c:pt>
                <c:pt idx="224">
                  <c:v>35338</c:v>
                </c:pt>
                <c:pt idx="225">
                  <c:v>35369</c:v>
                </c:pt>
                <c:pt idx="226">
                  <c:v>35399</c:v>
                </c:pt>
                <c:pt idx="227">
                  <c:v>35430</c:v>
                </c:pt>
                <c:pt idx="228">
                  <c:v>35461</c:v>
                </c:pt>
                <c:pt idx="229">
                  <c:v>35489</c:v>
                </c:pt>
                <c:pt idx="230">
                  <c:v>35520</c:v>
                </c:pt>
                <c:pt idx="231">
                  <c:v>35550</c:v>
                </c:pt>
                <c:pt idx="232">
                  <c:v>35581</c:v>
                </c:pt>
                <c:pt idx="233">
                  <c:v>35611</c:v>
                </c:pt>
                <c:pt idx="234">
                  <c:v>35642</c:v>
                </c:pt>
                <c:pt idx="235">
                  <c:v>35673</c:v>
                </c:pt>
                <c:pt idx="236">
                  <c:v>35703</c:v>
                </c:pt>
                <c:pt idx="237">
                  <c:v>35734</c:v>
                </c:pt>
                <c:pt idx="238">
                  <c:v>35764</c:v>
                </c:pt>
                <c:pt idx="239">
                  <c:v>35795</c:v>
                </c:pt>
                <c:pt idx="240">
                  <c:v>35826</c:v>
                </c:pt>
                <c:pt idx="241">
                  <c:v>35854</c:v>
                </c:pt>
                <c:pt idx="242">
                  <c:v>35885</c:v>
                </c:pt>
                <c:pt idx="243">
                  <c:v>35915</c:v>
                </c:pt>
                <c:pt idx="244">
                  <c:v>35946</c:v>
                </c:pt>
                <c:pt idx="245">
                  <c:v>35976</c:v>
                </c:pt>
                <c:pt idx="246">
                  <c:v>36007</c:v>
                </c:pt>
                <c:pt idx="247">
                  <c:v>36038</c:v>
                </c:pt>
                <c:pt idx="248">
                  <c:v>36068</c:v>
                </c:pt>
                <c:pt idx="249">
                  <c:v>36099</c:v>
                </c:pt>
                <c:pt idx="250">
                  <c:v>36129</c:v>
                </c:pt>
                <c:pt idx="251">
                  <c:v>36160</c:v>
                </c:pt>
                <c:pt idx="252">
                  <c:v>36191</c:v>
                </c:pt>
                <c:pt idx="253">
                  <c:v>36219</c:v>
                </c:pt>
                <c:pt idx="254">
                  <c:v>36250</c:v>
                </c:pt>
                <c:pt idx="255">
                  <c:v>36280</c:v>
                </c:pt>
                <c:pt idx="256">
                  <c:v>36311</c:v>
                </c:pt>
                <c:pt idx="257">
                  <c:v>36341</c:v>
                </c:pt>
                <c:pt idx="258">
                  <c:v>36372</c:v>
                </c:pt>
                <c:pt idx="259">
                  <c:v>36403</c:v>
                </c:pt>
                <c:pt idx="260">
                  <c:v>36433</c:v>
                </c:pt>
                <c:pt idx="261">
                  <c:v>36464</c:v>
                </c:pt>
                <c:pt idx="262">
                  <c:v>36494</c:v>
                </c:pt>
                <c:pt idx="263">
                  <c:v>36525</c:v>
                </c:pt>
                <c:pt idx="264">
                  <c:v>36556</c:v>
                </c:pt>
                <c:pt idx="265">
                  <c:v>36585</c:v>
                </c:pt>
                <c:pt idx="266">
                  <c:v>36616</c:v>
                </c:pt>
                <c:pt idx="267">
                  <c:v>36646</c:v>
                </c:pt>
                <c:pt idx="268">
                  <c:v>36677</c:v>
                </c:pt>
                <c:pt idx="269">
                  <c:v>36707</c:v>
                </c:pt>
                <c:pt idx="270">
                  <c:v>36738</c:v>
                </c:pt>
                <c:pt idx="271">
                  <c:v>36769</c:v>
                </c:pt>
                <c:pt idx="272">
                  <c:v>36799</c:v>
                </c:pt>
                <c:pt idx="273">
                  <c:v>36830</c:v>
                </c:pt>
                <c:pt idx="274">
                  <c:v>36860</c:v>
                </c:pt>
                <c:pt idx="275">
                  <c:v>36891</c:v>
                </c:pt>
                <c:pt idx="276">
                  <c:v>36922</c:v>
                </c:pt>
                <c:pt idx="277">
                  <c:v>36950</c:v>
                </c:pt>
                <c:pt idx="278">
                  <c:v>36981</c:v>
                </c:pt>
                <c:pt idx="279">
                  <c:v>37011</c:v>
                </c:pt>
                <c:pt idx="280">
                  <c:v>37042</c:v>
                </c:pt>
                <c:pt idx="281">
                  <c:v>37072</c:v>
                </c:pt>
                <c:pt idx="282">
                  <c:v>37103</c:v>
                </c:pt>
                <c:pt idx="283">
                  <c:v>37134</c:v>
                </c:pt>
                <c:pt idx="284">
                  <c:v>37164</c:v>
                </c:pt>
                <c:pt idx="285">
                  <c:v>37195</c:v>
                </c:pt>
                <c:pt idx="286">
                  <c:v>37225</c:v>
                </c:pt>
                <c:pt idx="287">
                  <c:v>37256</c:v>
                </c:pt>
                <c:pt idx="288">
                  <c:v>37287</c:v>
                </c:pt>
                <c:pt idx="289">
                  <c:v>37315</c:v>
                </c:pt>
                <c:pt idx="290">
                  <c:v>37346</c:v>
                </c:pt>
                <c:pt idx="291">
                  <c:v>37376</c:v>
                </c:pt>
                <c:pt idx="292">
                  <c:v>37407</c:v>
                </c:pt>
                <c:pt idx="293">
                  <c:v>37437</c:v>
                </c:pt>
                <c:pt idx="294">
                  <c:v>37468</c:v>
                </c:pt>
                <c:pt idx="295">
                  <c:v>37499</c:v>
                </c:pt>
                <c:pt idx="296">
                  <c:v>37529</c:v>
                </c:pt>
                <c:pt idx="297">
                  <c:v>37560</c:v>
                </c:pt>
                <c:pt idx="298">
                  <c:v>37590</c:v>
                </c:pt>
                <c:pt idx="299">
                  <c:v>37621</c:v>
                </c:pt>
                <c:pt idx="300">
                  <c:v>37652</c:v>
                </c:pt>
                <c:pt idx="301">
                  <c:v>37680</c:v>
                </c:pt>
                <c:pt idx="302">
                  <c:v>37711</c:v>
                </c:pt>
                <c:pt idx="303">
                  <c:v>37741</c:v>
                </c:pt>
                <c:pt idx="304">
                  <c:v>37772</c:v>
                </c:pt>
                <c:pt idx="305">
                  <c:v>37802</c:v>
                </c:pt>
                <c:pt idx="306">
                  <c:v>37833</c:v>
                </c:pt>
                <c:pt idx="307">
                  <c:v>37864</c:v>
                </c:pt>
                <c:pt idx="308">
                  <c:v>37894</c:v>
                </c:pt>
                <c:pt idx="309">
                  <c:v>37925</c:v>
                </c:pt>
                <c:pt idx="310">
                  <c:v>37955</c:v>
                </c:pt>
                <c:pt idx="311">
                  <c:v>37986</c:v>
                </c:pt>
                <c:pt idx="312">
                  <c:v>38017</c:v>
                </c:pt>
                <c:pt idx="313">
                  <c:v>38046</c:v>
                </c:pt>
                <c:pt idx="314">
                  <c:v>38077</c:v>
                </c:pt>
                <c:pt idx="315">
                  <c:v>38107</c:v>
                </c:pt>
                <c:pt idx="316">
                  <c:v>38138</c:v>
                </c:pt>
                <c:pt idx="317">
                  <c:v>38168</c:v>
                </c:pt>
                <c:pt idx="318">
                  <c:v>38199</c:v>
                </c:pt>
                <c:pt idx="319">
                  <c:v>38230</c:v>
                </c:pt>
                <c:pt idx="320">
                  <c:v>38260</c:v>
                </c:pt>
                <c:pt idx="321">
                  <c:v>38291</c:v>
                </c:pt>
                <c:pt idx="322">
                  <c:v>38321</c:v>
                </c:pt>
                <c:pt idx="323">
                  <c:v>38352</c:v>
                </c:pt>
                <c:pt idx="324">
                  <c:v>38383</c:v>
                </c:pt>
                <c:pt idx="325">
                  <c:v>38411</c:v>
                </c:pt>
                <c:pt idx="326">
                  <c:v>38442</c:v>
                </c:pt>
                <c:pt idx="327">
                  <c:v>38472</c:v>
                </c:pt>
                <c:pt idx="328">
                  <c:v>38503</c:v>
                </c:pt>
                <c:pt idx="329">
                  <c:v>38533</c:v>
                </c:pt>
                <c:pt idx="330">
                  <c:v>38564</c:v>
                </c:pt>
                <c:pt idx="331">
                  <c:v>38595</c:v>
                </c:pt>
                <c:pt idx="332">
                  <c:v>38625</c:v>
                </c:pt>
                <c:pt idx="333">
                  <c:v>38656</c:v>
                </c:pt>
                <c:pt idx="334">
                  <c:v>38686</c:v>
                </c:pt>
                <c:pt idx="335">
                  <c:v>38717</c:v>
                </c:pt>
                <c:pt idx="336">
                  <c:v>38748</c:v>
                </c:pt>
                <c:pt idx="337">
                  <c:v>38776</c:v>
                </c:pt>
                <c:pt idx="338">
                  <c:v>38807</c:v>
                </c:pt>
                <c:pt idx="339">
                  <c:v>38837</c:v>
                </c:pt>
                <c:pt idx="340">
                  <c:v>38868</c:v>
                </c:pt>
                <c:pt idx="341">
                  <c:v>38898</c:v>
                </c:pt>
                <c:pt idx="342">
                  <c:v>38929</c:v>
                </c:pt>
                <c:pt idx="343">
                  <c:v>38960</c:v>
                </c:pt>
                <c:pt idx="344">
                  <c:v>38990</c:v>
                </c:pt>
                <c:pt idx="345">
                  <c:v>39021</c:v>
                </c:pt>
                <c:pt idx="346">
                  <c:v>39051</c:v>
                </c:pt>
                <c:pt idx="347">
                  <c:v>39082</c:v>
                </c:pt>
                <c:pt idx="348">
                  <c:v>39113</c:v>
                </c:pt>
                <c:pt idx="349">
                  <c:v>39141</c:v>
                </c:pt>
                <c:pt idx="350">
                  <c:v>39172</c:v>
                </c:pt>
                <c:pt idx="351">
                  <c:v>39202</c:v>
                </c:pt>
                <c:pt idx="352">
                  <c:v>39233</c:v>
                </c:pt>
                <c:pt idx="353">
                  <c:v>39263</c:v>
                </c:pt>
                <c:pt idx="354">
                  <c:v>39294</c:v>
                </c:pt>
                <c:pt idx="355">
                  <c:v>39325</c:v>
                </c:pt>
                <c:pt idx="356">
                  <c:v>39355</c:v>
                </c:pt>
                <c:pt idx="357">
                  <c:v>39386</c:v>
                </c:pt>
                <c:pt idx="358">
                  <c:v>39416</c:v>
                </c:pt>
                <c:pt idx="359">
                  <c:v>39447</c:v>
                </c:pt>
                <c:pt idx="360">
                  <c:v>39478</c:v>
                </c:pt>
                <c:pt idx="361">
                  <c:v>39507</c:v>
                </c:pt>
                <c:pt idx="362">
                  <c:v>39538</c:v>
                </c:pt>
                <c:pt idx="363">
                  <c:v>39568</c:v>
                </c:pt>
                <c:pt idx="364">
                  <c:v>39599</c:v>
                </c:pt>
                <c:pt idx="365">
                  <c:v>39629</c:v>
                </c:pt>
                <c:pt idx="366">
                  <c:v>39660</c:v>
                </c:pt>
                <c:pt idx="367">
                  <c:v>39691</c:v>
                </c:pt>
                <c:pt idx="368">
                  <c:v>39721</c:v>
                </c:pt>
                <c:pt idx="369">
                  <c:v>39752</c:v>
                </c:pt>
                <c:pt idx="370">
                  <c:v>39782</c:v>
                </c:pt>
                <c:pt idx="371">
                  <c:v>39813</c:v>
                </c:pt>
                <c:pt idx="372">
                  <c:v>39844</c:v>
                </c:pt>
                <c:pt idx="373">
                  <c:v>39872</c:v>
                </c:pt>
                <c:pt idx="374">
                  <c:v>39903</c:v>
                </c:pt>
                <c:pt idx="375">
                  <c:v>39933</c:v>
                </c:pt>
                <c:pt idx="376">
                  <c:v>39964</c:v>
                </c:pt>
                <c:pt idx="377">
                  <c:v>39994</c:v>
                </c:pt>
                <c:pt idx="378">
                  <c:v>40025</c:v>
                </c:pt>
                <c:pt idx="379">
                  <c:v>40056</c:v>
                </c:pt>
                <c:pt idx="380">
                  <c:v>40086</c:v>
                </c:pt>
                <c:pt idx="381">
                  <c:v>40117</c:v>
                </c:pt>
                <c:pt idx="382">
                  <c:v>40147</c:v>
                </c:pt>
                <c:pt idx="383">
                  <c:v>40178</c:v>
                </c:pt>
                <c:pt idx="384">
                  <c:v>40209</c:v>
                </c:pt>
                <c:pt idx="385">
                  <c:v>40237</c:v>
                </c:pt>
                <c:pt idx="386">
                  <c:v>40268</c:v>
                </c:pt>
                <c:pt idx="387">
                  <c:v>40298</c:v>
                </c:pt>
                <c:pt idx="388">
                  <c:v>40329</c:v>
                </c:pt>
                <c:pt idx="389">
                  <c:v>40359</c:v>
                </c:pt>
                <c:pt idx="390">
                  <c:v>40390</c:v>
                </c:pt>
                <c:pt idx="391">
                  <c:v>40421</c:v>
                </c:pt>
              </c:numCache>
            </c:numRef>
          </c:cat>
          <c:val>
            <c:numRef>
              <c:f>Sheet1!$H$9:$H$400</c:f>
              <c:numCache>
                <c:formatCode>0.00</c:formatCode>
                <c:ptCount val="392"/>
                <c:pt idx="0">
                  <c:v>15.2</c:v>
                </c:pt>
                <c:pt idx="1">
                  <c:v>16</c:v>
                </c:pt>
                <c:pt idx="2">
                  <c:v>15.9</c:v>
                </c:pt>
                <c:pt idx="3">
                  <c:v>17.399999999999999</c:v>
                </c:pt>
                <c:pt idx="4">
                  <c:v>19.600000000000001</c:v>
                </c:pt>
                <c:pt idx="5">
                  <c:v>20.6</c:v>
                </c:pt>
                <c:pt idx="6">
                  <c:v>20.399999999999999</c:v>
                </c:pt>
                <c:pt idx="7">
                  <c:v>20.6</c:v>
                </c:pt>
                <c:pt idx="8">
                  <c:v>20.299999</c:v>
                </c:pt>
                <c:pt idx="9">
                  <c:v>22.5</c:v>
                </c:pt>
                <c:pt idx="10">
                  <c:v>20.299999</c:v>
                </c:pt>
                <c:pt idx="11">
                  <c:v>21.9</c:v>
                </c:pt>
                <c:pt idx="12">
                  <c:v>22</c:v>
                </c:pt>
                <c:pt idx="13">
                  <c:v>21.700001</c:v>
                </c:pt>
                <c:pt idx="14">
                  <c:v>22.299999</c:v>
                </c:pt>
                <c:pt idx="15">
                  <c:v>21.9</c:v>
                </c:pt>
                <c:pt idx="16">
                  <c:v>22.9</c:v>
                </c:pt>
                <c:pt idx="17">
                  <c:v>22.299999</c:v>
                </c:pt>
                <c:pt idx="18">
                  <c:v>19.899999999999999</c:v>
                </c:pt>
                <c:pt idx="19">
                  <c:v>20.6</c:v>
                </c:pt>
                <c:pt idx="20">
                  <c:v>22.5</c:v>
                </c:pt>
                <c:pt idx="21">
                  <c:v>22.4</c:v>
                </c:pt>
                <c:pt idx="22">
                  <c:v>21.299999</c:v>
                </c:pt>
                <c:pt idx="23">
                  <c:v>20.700001</c:v>
                </c:pt>
                <c:pt idx="24">
                  <c:v>19.799999</c:v>
                </c:pt>
                <c:pt idx="25">
                  <c:v>19</c:v>
                </c:pt>
                <c:pt idx="26">
                  <c:v>19.700001</c:v>
                </c:pt>
                <c:pt idx="27">
                  <c:v>14.9</c:v>
                </c:pt>
                <c:pt idx="28">
                  <c:v>10.6</c:v>
                </c:pt>
                <c:pt idx="29">
                  <c:v>9.6000004000000008</c:v>
                </c:pt>
                <c:pt idx="30">
                  <c:v>10.7</c:v>
                </c:pt>
                <c:pt idx="31">
                  <c:v>10.200000000000001</c:v>
                </c:pt>
                <c:pt idx="32">
                  <c:v>11.4</c:v>
                </c:pt>
                <c:pt idx="33">
                  <c:v>11.9</c:v>
                </c:pt>
                <c:pt idx="34">
                  <c:v>11.9</c:v>
                </c:pt>
                <c:pt idx="35">
                  <c:v>11.2</c:v>
                </c:pt>
                <c:pt idx="36">
                  <c:v>12.4</c:v>
                </c:pt>
                <c:pt idx="37">
                  <c:v>11.1</c:v>
                </c:pt>
                <c:pt idx="38">
                  <c:v>12.3</c:v>
                </c:pt>
                <c:pt idx="39">
                  <c:v>13.1</c:v>
                </c:pt>
                <c:pt idx="40">
                  <c:v>14</c:v>
                </c:pt>
                <c:pt idx="41">
                  <c:v>12.9</c:v>
                </c:pt>
                <c:pt idx="42">
                  <c:v>12.1</c:v>
                </c:pt>
                <c:pt idx="43">
                  <c:v>12.7</c:v>
                </c:pt>
                <c:pt idx="44">
                  <c:v>12.7</c:v>
                </c:pt>
                <c:pt idx="45">
                  <c:v>12</c:v>
                </c:pt>
                <c:pt idx="46">
                  <c:v>10.8</c:v>
                </c:pt>
                <c:pt idx="47">
                  <c:v>8.8000002000000048</c:v>
                </c:pt>
                <c:pt idx="48">
                  <c:v>8.6999998000000005</c:v>
                </c:pt>
                <c:pt idx="49">
                  <c:v>8.6999998000000005</c:v>
                </c:pt>
                <c:pt idx="50">
                  <c:v>8</c:v>
                </c:pt>
                <c:pt idx="51">
                  <c:v>6.0999999000000003</c:v>
                </c:pt>
                <c:pt idx="52">
                  <c:v>5.8000001999999995</c:v>
                </c:pt>
                <c:pt idx="53">
                  <c:v>4.1999997999999996</c:v>
                </c:pt>
                <c:pt idx="54">
                  <c:v>4.5999999000000003</c:v>
                </c:pt>
                <c:pt idx="55">
                  <c:v>4.1999997999999996</c:v>
                </c:pt>
                <c:pt idx="56">
                  <c:v>3.2</c:v>
                </c:pt>
                <c:pt idx="57">
                  <c:v>3.5999998999999998</c:v>
                </c:pt>
                <c:pt idx="58">
                  <c:v>2.8</c:v>
                </c:pt>
                <c:pt idx="59">
                  <c:v>2.9000000999999997</c:v>
                </c:pt>
                <c:pt idx="60">
                  <c:v>3</c:v>
                </c:pt>
                <c:pt idx="61">
                  <c:v>2.9000000999999997</c:v>
                </c:pt>
                <c:pt idx="62">
                  <c:v>3.7</c:v>
                </c:pt>
                <c:pt idx="63">
                  <c:v>5</c:v>
                </c:pt>
                <c:pt idx="64">
                  <c:v>4.6999997999999996</c:v>
                </c:pt>
                <c:pt idx="65">
                  <c:v>5.5999999000000003</c:v>
                </c:pt>
                <c:pt idx="66">
                  <c:v>6.6999997999999996</c:v>
                </c:pt>
                <c:pt idx="67">
                  <c:v>7.3000001999999995</c:v>
                </c:pt>
                <c:pt idx="68">
                  <c:v>7.5</c:v>
                </c:pt>
                <c:pt idx="69">
                  <c:v>7.4000000999999997</c:v>
                </c:pt>
                <c:pt idx="70">
                  <c:v>9.3000002000000048</c:v>
                </c:pt>
                <c:pt idx="71">
                  <c:v>10.4</c:v>
                </c:pt>
                <c:pt idx="72">
                  <c:v>12.2</c:v>
                </c:pt>
                <c:pt idx="73">
                  <c:v>13.7</c:v>
                </c:pt>
                <c:pt idx="74">
                  <c:v>13.3</c:v>
                </c:pt>
                <c:pt idx="75">
                  <c:v>15.2</c:v>
                </c:pt>
                <c:pt idx="76">
                  <c:v>15.4</c:v>
                </c:pt>
                <c:pt idx="77">
                  <c:v>17.700001</c:v>
                </c:pt>
                <c:pt idx="78">
                  <c:v>17.100000000000001</c:v>
                </c:pt>
                <c:pt idx="79">
                  <c:v>18.200001</c:v>
                </c:pt>
                <c:pt idx="80">
                  <c:v>17.299999</c:v>
                </c:pt>
                <c:pt idx="81">
                  <c:v>16.700001</c:v>
                </c:pt>
                <c:pt idx="82">
                  <c:v>19.399999999999999</c:v>
                </c:pt>
                <c:pt idx="83">
                  <c:v>17.700001</c:v>
                </c:pt>
                <c:pt idx="84">
                  <c:v>19.600000000000001</c:v>
                </c:pt>
                <c:pt idx="85">
                  <c:v>19.700001</c:v>
                </c:pt>
                <c:pt idx="86">
                  <c:v>18.200001</c:v>
                </c:pt>
                <c:pt idx="87">
                  <c:v>19.100000000000001</c:v>
                </c:pt>
                <c:pt idx="88">
                  <c:v>19.299999</c:v>
                </c:pt>
                <c:pt idx="89">
                  <c:v>19.799999</c:v>
                </c:pt>
                <c:pt idx="90">
                  <c:v>20</c:v>
                </c:pt>
                <c:pt idx="91">
                  <c:v>19.5</c:v>
                </c:pt>
                <c:pt idx="92">
                  <c:v>18.799999</c:v>
                </c:pt>
                <c:pt idx="93">
                  <c:v>18.899999999999999</c:v>
                </c:pt>
                <c:pt idx="94">
                  <c:v>19</c:v>
                </c:pt>
                <c:pt idx="95">
                  <c:v>18.600000000000001</c:v>
                </c:pt>
                <c:pt idx="96">
                  <c:v>19.799999</c:v>
                </c:pt>
                <c:pt idx="97">
                  <c:v>19.700001</c:v>
                </c:pt>
                <c:pt idx="98">
                  <c:v>19.399999999999999</c:v>
                </c:pt>
                <c:pt idx="99">
                  <c:v>20.200001</c:v>
                </c:pt>
                <c:pt idx="100">
                  <c:v>20.700001</c:v>
                </c:pt>
                <c:pt idx="101">
                  <c:v>20.5</c:v>
                </c:pt>
                <c:pt idx="102">
                  <c:v>21.6</c:v>
                </c:pt>
                <c:pt idx="103">
                  <c:v>19.799999</c:v>
                </c:pt>
                <c:pt idx="104">
                  <c:v>19.799999</c:v>
                </c:pt>
                <c:pt idx="105">
                  <c:v>18.399999999999999</c:v>
                </c:pt>
                <c:pt idx="106">
                  <c:v>18.700001</c:v>
                </c:pt>
                <c:pt idx="107">
                  <c:v>20.9</c:v>
                </c:pt>
                <c:pt idx="108">
                  <c:v>19.600000000000001</c:v>
                </c:pt>
                <c:pt idx="109">
                  <c:v>20.799999</c:v>
                </c:pt>
                <c:pt idx="110">
                  <c:v>21.9</c:v>
                </c:pt>
                <c:pt idx="111">
                  <c:v>20.5</c:v>
                </c:pt>
                <c:pt idx="112">
                  <c:v>21.9</c:v>
                </c:pt>
                <c:pt idx="113">
                  <c:v>25.1</c:v>
                </c:pt>
                <c:pt idx="114">
                  <c:v>24.6</c:v>
                </c:pt>
                <c:pt idx="115">
                  <c:v>27</c:v>
                </c:pt>
                <c:pt idx="116">
                  <c:v>27.799999</c:v>
                </c:pt>
                <c:pt idx="117">
                  <c:v>28.5</c:v>
                </c:pt>
                <c:pt idx="118">
                  <c:v>26.799999</c:v>
                </c:pt>
                <c:pt idx="119">
                  <c:v>27</c:v>
                </c:pt>
                <c:pt idx="120">
                  <c:v>29.5</c:v>
                </c:pt>
                <c:pt idx="121">
                  <c:v>31.4</c:v>
                </c:pt>
                <c:pt idx="122">
                  <c:v>28.9</c:v>
                </c:pt>
                <c:pt idx="123">
                  <c:v>27.799999</c:v>
                </c:pt>
                <c:pt idx="124">
                  <c:v>30.799999</c:v>
                </c:pt>
                <c:pt idx="125">
                  <c:v>31.1</c:v>
                </c:pt>
                <c:pt idx="126">
                  <c:v>31.299999</c:v>
                </c:pt>
                <c:pt idx="127">
                  <c:v>32.299999000000071</c:v>
                </c:pt>
                <c:pt idx="128">
                  <c:v>29.9</c:v>
                </c:pt>
                <c:pt idx="129">
                  <c:v>29.799999</c:v>
                </c:pt>
                <c:pt idx="130">
                  <c:v>29.9</c:v>
                </c:pt>
                <c:pt idx="131">
                  <c:v>33.700001</c:v>
                </c:pt>
                <c:pt idx="132">
                  <c:v>33</c:v>
                </c:pt>
                <c:pt idx="133">
                  <c:v>34.299999000000071</c:v>
                </c:pt>
                <c:pt idx="134">
                  <c:v>32.799999000000071</c:v>
                </c:pt>
                <c:pt idx="135">
                  <c:v>34.5</c:v>
                </c:pt>
                <c:pt idx="136">
                  <c:v>34.099998000000063</c:v>
                </c:pt>
                <c:pt idx="137">
                  <c:v>33.200001</c:v>
                </c:pt>
                <c:pt idx="138">
                  <c:v>33.099998000000063</c:v>
                </c:pt>
                <c:pt idx="139">
                  <c:v>31.6</c:v>
                </c:pt>
                <c:pt idx="140">
                  <c:v>30.4</c:v>
                </c:pt>
                <c:pt idx="141">
                  <c:v>30.4</c:v>
                </c:pt>
                <c:pt idx="142">
                  <c:v>29.6</c:v>
                </c:pt>
                <c:pt idx="143">
                  <c:v>27</c:v>
                </c:pt>
                <c:pt idx="144">
                  <c:v>27.200001</c:v>
                </c:pt>
                <c:pt idx="145">
                  <c:v>28.1</c:v>
                </c:pt>
                <c:pt idx="146">
                  <c:v>29.200001</c:v>
                </c:pt>
                <c:pt idx="147">
                  <c:v>26.6</c:v>
                </c:pt>
                <c:pt idx="148">
                  <c:v>26.9</c:v>
                </c:pt>
                <c:pt idx="149">
                  <c:v>23.4</c:v>
                </c:pt>
                <c:pt idx="150">
                  <c:v>25.6</c:v>
                </c:pt>
                <c:pt idx="151">
                  <c:v>21.4</c:v>
                </c:pt>
                <c:pt idx="152">
                  <c:v>20.6</c:v>
                </c:pt>
                <c:pt idx="153">
                  <c:v>15.3</c:v>
                </c:pt>
                <c:pt idx="154">
                  <c:v>13.7</c:v>
                </c:pt>
                <c:pt idx="155">
                  <c:v>12.4</c:v>
                </c:pt>
                <c:pt idx="156">
                  <c:v>11.4</c:v>
                </c:pt>
                <c:pt idx="157">
                  <c:v>10</c:v>
                </c:pt>
                <c:pt idx="158">
                  <c:v>10.4</c:v>
                </c:pt>
                <c:pt idx="159">
                  <c:v>9.3999996000000028</c:v>
                </c:pt>
                <c:pt idx="160">
                  <c:v>9.8000002000000048</c:v>
                </c:pt>
                <c:pt idx="161">
                  <c:v>8.6999998000000005</c:v>
                </c:pt>
                <c:pt idx="162">
                  <c:v>7.8000001999999995</c:v>
                </c:pt>
                <c:pt idx="163">
                  <c:v>8.6000004000000008</c:v>
                </c:pt>
                <c:pt idx="164">
                  <c:v>7.1999997999999996</c:v>
                </c:pt>
                <c:pt idx="165">
                  <c:v>5.5</c:v>
                </c:pt>
                <c:pt idx="166">
                  <c:v>5.0999999000000003</c:v>
                </c:pt>
                <c:pt idx="167">
                  <c:v>4.3000001999999995</c:v>
                </c:pt>
                <c:pt idx="168">
                  <c:v>4.9000000999999997</c:v>
                </c:pt>
                <c:pt idx="169">
                  <c:v>4.4000000999999997</c:v>
                </c:pt>
                <c:pt idx="170">
                  <c:v>4.8000001999999995</c:v>
                </c:pt>
                <c:pt idx="171">
                  <c:v>5</c:v>
                </c:pt>
                <c:pt idx="172">
                  <c:v>5.9000000999999997</c:v>
                </c:pt>
                <c:pt idx="173">
                  <c:v>6.3000001999999995</c:v>
                </c:pt>
                <c:pt idx="174">
                  <c:v>5.8000001999999995</c:v>
                </c:pt>
                <c:pt idx="175">
                  <c:v>5.5999999000000003</c:v>
                </c:pt>
                <c:pt idx="176">
                  <c:v>6</c:v>
                </c:pt>
                <c:pt idx="177">
                  <c:v>5.4000000999999997</c:v>
                </c:pt>
                <c:pt idx="178">
                  <c:v>6.8000001999999995</c:v>
                </c:pt>
                <c:pt idx="179">
                  <c:v>7</c:v>
                </c:pt>
                <c:pt idx="180">
                  <c:v>7.8000001999999995</c:v>
                </c:pt>
                <c:pt idx="181">
                  <c:v>7</c:v>
                </c:pt>
                <c:pt idx="182">
                  <c:v>7</c:v>
                </c:pt>
                <c:pt idx="183">
                  <c:v>7.8000001999999995</c:v>
                </c:pt>
                <c:pt idx="184">
                  <c:v>8</c:v>
                </c:pt>
                <c:pt idx="185">
                  <c:v>7.5</c:v>
                </c:pt>
                <c:pt idx="186">
                  <c:v>8.1999998000000005</c:v>
                </c:pt>
                <c:pt idx="187">
                  <c:v>8.5</c:v>
                </c:pt>
                <c:pt idx="188">
                  <c:v>9</c:v>
                </c:pt>
                <c:pt idx="189">
                  <c:v>9.1000004000000008</c:v>
                </c:pt>
                <c:pt idx="190">
                  <c:v>9.5</c:v>
                </c:pt>
                <c:pt idx="191">
                  <c:v>9.5</c:v>
                </c:pt>
                <c:pt idx="192">
                  <c:v>11.3</c:v>
                </c:pt>
                <c:pt idx="193">
                  <c:v>12.2</c:v>
                </c:pt>
                <c:pt idx="194">
                  <c:v>13.1</c:v>
                </c:pt>
                <c:pt idx="195">
                  <c:v>14.5</c:v>
                </c:pt>
                <c:pt idx="196">
                  <c:v>14.6</c:v>
                </c:pt>
                <c:pt idx="197">
                  <c:v>15.9</c:v>
                </c:pt>
                <c:pt idx="198">
                  <c:v>15.2</c:v>
                </c:pt>
                <c:pt idx="199">
                  <c:v>15.6</c:v>
                </c:pt>
                <c:pt idx="200">
                  <c:v>15.8</c:v>
                </c:pt>
                <c:pt idx="201">
                  <c:v>16.100000000000001</c:v>
                </c:pt>
                <c:pt idx="202">
                  <c:v>19.899999999999999</c:v>
                </c:pt>
                <c:pt idx="203">
                  <c:v>21.1</c:v>
                </c:pt>
                <c:pt idx="204">
                  <c:v>22.6</c:v>
                </c:pt>
                <c:pt idx="205">
                  <c:v>21.799999</c:v>
                </c:pt>
                <c:pt idx="206">
                  <c:v>23.200001</c:v>
                </c:pt>
                <c:pt idx="207">
                  <c:v>23</c:v>
                </c:pt>
                <c:pt idx="208">
                  <c:v>22.9</c:v>
                </c:pt>
                <c:pt idx="209">
                  <c:v>21</c:v>
                </c:pt>
                <c:pt idx="210">
                  <c:v>24</c:v>
                </c:pt>
                <c:pt idx="211">
                  <c:v>23.6</c:v>
                </c:pt>
                <c:pt idx="212">
                  <c:v>22.700001</c:v>
                </c:pt>
                <c:pt idx="213">
                  <c:v>20.6</c:v>
                </c:pt>
                <c:pt idx="214">
                  <c:v>22.700001</c:v>
                </c:pt>
                <c:pt idx="215">
                  <c:v>21.6</c:v>
                </c:pt>
                <c:pt idx="216">
                  <c:v>21.299999</c:v>
                </c:pt>
                <c:pt idx="217">
                  <c:v>21.799999</c:v>
                </c:pt>
                <c:pt idx="218">
                  <c:v>22.5</c:v>
                </c:pt>
                <c:pt idx="219">
                  <c:v>23</c:v>
                </c:pt>
                <c:pt idx="220">
                  <c:v>24.799999</c:v>
                </c:pt>
                <c:pt idx="221">
                  <c:v>24.6</c:v>
                </c:pt>
                <c:pt idx="222">
                  <c:v>26.5</c:v>
                </c:pt>
                <c:pt idx="223">
                  <c:v>27</c:v>
                </c:pt>
                <c:pt idx="224">
                  <c:v>26.4</c:v>
                </c:pt>
                <c:pt idx="225">
                  <c:v>25.4</c:v>
                </c:pt>
                <c:pt idx="226">
                  <c:v>26.5</c:v>
                </c:pt>
                <c:pt idx="227">
                  <c:v>28.799999</c:v>
                </c:pt>
                <c:pt idx="228">
                  <c:v>30.9</c:v>
                </c:pt>
                <c:pt idx="229">
                  <c:v>32.5</c:v>
                </c:pt>
                <c:pt idx="230">
                  <c:v>33.099998000000063</c:v>
                </c:pt>
                <c:pt idx="231">
                  <c:v>31.1</c:v>
                </c:pt>
                <c:pt idx="232">
                  <c:v>34.900002000000001</c:v>
                </c:pt>
                <c:pt idx="233">
                  <c:v>36</c:v>
                </c:pt>
                <c:pt idx="234">
                  <c:v>36.200001</c:v>
                </c:pt>
                <c:pt idx="235">
                  <c:v>37.200001</c:v>
                </c:pt>
                <c:pt idx="236">
                  <c:v>36.400002000000001</c:v>
                </c:pt>
                <c:pt idx="237">
                  <c:v>33.5</c:v>
                </c:pt>
                <c:pt idx="238">
                  <c:v>36.400002000000001</c:v>
                </c:pt>
                <c:pt idx="239">
                  <c:v>40.099998000000063</c:v>
                </c:pt>
                <c:pt idx="240">
                  <c:v>40.099998000000063</c:v>
                </c:pt>
                <c:pt idx="241">
                  <c:v>42.799999000000071</c:v>
                </c:pt>
                <c:pt idx="242">
                  <c:v>45</c:v>
                </c:pt>
                <c:pt idx="243">
                  <c:v>44.299999000000071</c:v>
                </c:pt>
                <c:pt idx="244">
                  <c:v>44.200001</c:v>
                </c:pt>
                <c:pt idx="245">
                  <c:v>44.700001</c:v>
                </c:pt>
                <c:pt idx="246">
                  <c:v>46.099998000000063</c:v>
                </c:pt>
                <c:pt idx="247">
                  <c:v>44.799999000000071</c:v>
                </c:pt>
                <c:pt idx="248">
                  <c:v>45.200001</c:v>
                </c:pt>
                <c:pt idx="249">
                  <c:v>41.900002000000001</c:v>
                </c:pt>
                <c:pt idx="250">
                  <c:v>40.700001</c:v>
                </c:pt>
                <c:pt idx="251">
                  <c:v>42.5</c:v>
                </c:pt>
                <c:pt idx="252">
                  <c:v>46.599998000000063</c:v>
                </c:pt>
                <c:pt idx="253">
                  <c:v>47.799999000000071</c:v>
                </c:pt>
                <c:pt idx="254">
                  <c:v>47.299999000000071</c:v>
                </c:pt>
                <c:pt idx="255">
                  <c:v>47.799999000000071</c:v>
                </c:pt>
                <c:pt idx="256">
                  <c:v>47.599998000000063</c:v>
                </c:pt>
                <c:pt idx="257">
                  <c:v>47.299999000000071</c:v>
                </c:pt>
                <c:pt idx="258">
                  <c:v>49.400002000000001</c:v>
                </c:pt>
                <c:pt idx="259">
                  <c:v>49.400002000000001</c:v>
                </c:pt>
                <c:pt idx="260">
                  <c:v>47.5</c:v>
                </c:pt>
                <c:pt idx="261">
                  <c:v>47.599998000000063</c:v>
                </c:pt>
                <c:pt idx="262">
                  <c:v>48.099998000000063</c:v>
                </c:pt>
                <c:pt idx="263">
                  <c:v>51.799999000000071</c:v>
                </c:pt>
                <c:pt idx="264">
                  <c:v>55.200001</c:v>
                </c:pt>
                <c:pt idx="265">
                  <c:v>51.200001</c:v>
                </c:pt>
                <c:pt idx="266">
                  <c:v>53.299999000000071</c:v>
                </c:pt>
                <c:pt idx="267">
                  <c:v>52.400002000000001</c:v>
                </c:pt>
                <c:pt idx="268">
                  <c:v>53</c:v>
                </c:pt>
                <c:pt idx="269">
                  <c:v>53.700001</c:v>
                </c:pt>
                <c:pt idx="270">
                  <c:v>55.799999000000071</c:v>
                </c:pt>
                <c:pt idx="271">
                  <c:v>53.5</c:v>
                </c:pt>
                <c:pt idx="272">
                  <c:v>52.5</c:v>
                </c:pt>
                <c:pt idx="273">
                  <c:v>50</c:v>
                </c:pt>
                <c:pt idx="274">
                  <c:v>50.599998000000063</c:v>
                </c:pt>
                <c:pt idx="275">
                  <c:v>50.799999000000071</c:v>
                </c:pt>
                <c:pt idx="276">
                  <c:v>49</c:v>
                </c:pt>
                <c:pt idx="277">
                  <c:v>43.299999000000071</c:v>
                </c:pt>
                <c:pt idx="278">
                  <c:v>43.799999000000071</c:v>
                </c:pt>
                <c:pt idx="279">
                  <c:v>40.099998000000063</c:v>
                </c:pt>
                <c:pt idx="280">
                  <c:v>39.299999000000071</c:v>
                </c:pt>
                <c:pt idx="281">
                  <c:v>38.299999000000071</c:v>
                </c:pt>
                <c:pt idx="282">
                  <c:v>35.599998000000063</c:v>
                </c:pt>
                <c:pt idx="283">
                  <c:v>33.599998000000063</c:v>
                </c:pt>
                <c:pt idx="284">
                  <c:v>27.1</c:v>
                </c:pt>
                <c:pt idx="285">
                  <c:v>20.9</c:v>
                </c:pt>
                <c:pt idx="286">
                  <c:v>17.5</c:v>
                </c:pt>
                <c:pt idx="287">
                  <c:v>17.899999999999999</c:v>
                </c:pt>
                <c:pt idx="288">
                  <c:v>18.399999999999999</c:v>
                </c:pt>
                <c:pt idx="289">
                  <c:v>18.200001</c:v>
                </c:pt>
                <c:pt idx="290">
                  <c:v>20.6</c:v>
                </c:pt>
                <c:pt idx="291">
                  <c:v>20.9</c:v>
                </c:pt>
                <c:pt idx="292">
                  <c:v>21.200001</c:v>
                </c:pt>
                <c:pt idx="293">
                  <c:v>20.100000000000001</c:v>
                </c:pt>
                <c:pt idx="294">
                  <c:v>18.799999</c:v>
                </c:pt>
                <c:pt idx="295">
                  <c:v>17.399999999999999</c:v>
                </c:pt>
                <c:pt idx="296">
                  <c:v>15.9</c:v>
                </c:pt>
                <c:pt idx="297">
                  <c:v>14.7</c:v>
                </c:pt>
                <c:pt idx="298">
                  <c:v>14.2</c:v>
                </c:pt>
                <c:pt idx="299">
                  <c:v>12.3</c:v>
                </c:pt>
                <c:pt idx="300">
                  <c:v>14.5</c:v>
                </c:pt>
                <c:pt idx="301">
                  <c:v>11.4</c:v>
                </c:pt>
                <c:pt idx="302">
                  <c:v>11.4</c:v>
                </c:pt>
                <c:pt idx="303">
                  <c:v>13</c:v>
                </c:pt>
                <c:pt idx="304">
                  <c:v>12.3</c:v>
                </c:pt>
                <c:pt idx="305">
                  <c:v>11.2</c:v>
                </c:pt>
                <c:pt idx="306">
                  <c:v>10.7</c:v>
                </c:pt>
                <c:pt idx="307">
                  <c:v>11.3</c:v>
                </c:pt>
                <c:pt idx="308">
                  <c:v>9.8999996000000028</c:v>
                </c:pt>
                <c:pt idx="309">
                  <c:v>11.8</c:v>
                </c:pt>
                <c:pt idx="310">
                  <c:v>13.5</c:v>
                </c:pt>
                <c:pt idx="311">
                  <c:v>13</c:v>
                </c:pt>
                <c:pt idx="312">
                  <c:v>14.9</c:v>
                </c:pt>
                <c:pt idx="313">
                  <c:v>14.5</c:v>
                </c:pt>
                <c:pt idx="314">
                  <c:v>14.7</c:v>
                </c:pt>
                <c:pt idx="315">
                  <c:v>15.6</c:v>
                </c:pt>
                <c:pt idx="316">
                  <c:v>16.600000000000001</c:v>
                </c:pt>
                <c:pt idx="317">
                  <c:v>18.299999</c:v>
                </c:pt>
                <c:pt idx="318">
                  <c:v>19.700001</c:v>
                </c:pt>
                <c:pt idx="319">
                  <c:v>18.399999999999999</c:v>
                </c:pt>
                <c:pt idx="320">
                  <c:v>16.600000000000001</c:v>
                </c:pt>
                <c:pt idx="321">
                  <c:v>17.399999999999999</c:v>
                </c:pt>
                <c:pt idx="322">
                  <c:v>17.100000000000001</c:v>
                </c:pt>
                <c:pt idx="323">
                  <c:v>19.399999999999999</c:v>
                </c:pt>
                <c:pt idx="324">
                  <c:v>21</c:v>
                </c:pt>
                <c:pt idx="325">
                  <c:v>21.1</c:v>
                </c:pt>
                <c:pt idx="326">
                  <c:v>21.799999</c:v>
                </c:pt>
                <c:pt idx="327">
                  <c:v>20.399999999999999</c:v>
                </c:pt>
                <c:pt idx="328">
                  <c:v>22.9</c:v>
                </c:pt>
                <c:pt idx="329">
                  <c:v>22.5</c:v>
                </c:pt>
                <c:pt idx="330">
                  <c:v>22.9</c:v>
                </c:pt>
                <c:pt idx="331">
                  <c:v>23.6</c:v>
                </c:pt>
                <c:pt idx="332">
                  <c:v>20.700001</c:v>
                </c:pt>
                <c:pt idx="333">
                  <c:v>20.700001</c:v>
                </c:pt>
                <c:pt idx="334">
                  <c:v>21.1</c:v>
                </c:pt>
                <c:pt idx="335">
                  <c:v>23.299999</c:v>
                </c:pt>
                <c:pt idx="336">
                  <c:v>27</c:v>
                </c:pt>
                <c:pt idx="337">
                  <c:v>27.4</c:v>
                </c:pt>
                <c:pt idx="338">
                  <c:v>28.299999</c:v>
                </c:pt>
                <c:pt idx="339">
                  <c:v>29.4</c:v>
                </c:pt>
                <c:pt idx="340">
                  <c:v>29.1</c:v>
                </c:pt>
                <c:pt idx="341">
                  <c:v>28</c:v>
                </c:pt>
                <c:pt idx="342">
                  <c:v>28.6</c:v>
                </c:pt>
                <c:pt idx="343">
                  <c:v>24.5</c:v>
                </c:pt>
                <c:pt idx="344">
                  <c:v>26.200001</c:v>
                </c:pt>
                <c:pt idx="345">
                  <c:v>25.6</c:v>
                </c:pt>
                <c:pt idx="346">
                  <c:v>25.700001</c:v>
                </c:pt>
                <c:pt idx="347">
                  <c:v>27.6</c:v>
                </c:pt>
                <c:pt idx="348">
                  <c:v>29.6</c:v>
                </c:pt>
                <c:pt idx="349">
                  <c:v>27.799999</c:v>
                </c:pt>
                <c:pt idx="350">
                  <c:v>30.299999</c:v>
                </c:pt>
                <c:pt idx="351">
                  <c:v>29</c:v>
                </c:pt>
                <c:pt idx="352">
                  <c:v>29.1</c:v>
                </c:pt>
                <c:pt idx="353">
                  <c:v>27.6</c:v>
                </c:pt>
                <c:pt idx="354">
                  <c:v>30</c:v>
                </c:pt>
                <c:pt idx="355">
                  <c:v>27.5</c:v>
                </c:pt>
                <c:pt idx="356">
                  <c:v>25.6</c:v>
                </c:pt>
                <c:pt idx="357">
                  <c:v>24.1</c:v>
                </c:pt>
                <c:pt idx="358">
                  <c:v>23.299999</c:v>
                </c:pt>
                <c:pt idx="359">
                  <c:v>23.6</c:v>
                </c:pt>
                <c:pt idx="360">
                  <c:v>23.799999</c:v>
                </c:pt>
                <c:pt idx="361">
                  <c:v>21.5</c:v>
                </c:pt>
                <c:pt idx="362">
                  <c:v>19.200001</c:v>
                </c:pt>
                <c:pt idx="363">
                  <c:v>17.100000000000001</c:v>
                </c:pt>
                <c:pt idx="364">
                  <c:v>16.100000000000001</c:v>
                </c:pt>
                <c:pt idx="365">
                  <c:v>14.1</c:v>
                </c:pt>
                <c:pt idx="366">
                  <c:v>13.6</c:v>
                </c:pt>
                <c:pt idx="367">
                  <c:v>13.5</c:v>
                </c:pt>
                <c:pt idx="368">
                  <c:v>12.6</c:v>
                </c:pt>
                <c:pt idx="369">
                  <c:v>9</c:v>
                </c:pt>
                <c:pt idx="370">
                  <c:v>8.6999998000000005</c:v>
                </c:pt>
                <c:pt idx="371">
                  <c:v>6.5</c:v>
                </c:pt>
                <c:pt idx="372">
                  <c:v>7.0999999000000003</c:v>
                </c:pt>
                <c:pt idx="373">
                  <c:v>4.5999999000000003</c:v>
                </c:pt>
                <c:pt idx="374">
                  <c:v>4.6999997999999996</c:v>
                </c:pt>
                <c:pt idx="375">
                  <c:v>4.9000000999999997</c:v>
                </c:pt>
                <c:pt idx="376">
                  <c:v>5.8000001999999995</c:v>
                </c:pt>
                <c:pt idx="377">
                  <c:v>4.5</c:v>
                </c:pt>
                <c:pt idx="378">
                  <c:v>3.7</c:v>
                </c:pt>
                <c:pt idx="379">
                  <c:v>4.3000001999999995</c:v>
                </c:pt>
                <c:pt idx="380">
                  <c:v>3.5999998999999998</c:v>
                </c:pt>
                <c:pt idx="381">
                  <c:v>3.5</c:v>
                </c:pt>
                <c:pt idx="382">
                  <c:v>3.0999998999999998</c:v>
                </c:pt>
                <c:pt idx="383">
                  <c:v>3.0999998999999998</c:v>
                </c:pt>
                <c:pt idx="384">
                  <c:v>4.4000000999999997</c:v>
                </c:pt>
                <c:pt idx="385">
                  <c:v>4</c:v>
                </c:pt>
                <c:pt idx="386">
                  <c:v>4</c:v>
                </c:pt>
                <c:pt idx="387">
                  <c:v>4.6999997999999996</c:v>
                </c:pt>
                <c:pt idx="388">
                  <c:v>4.5999999000000003</c:v>
                </c:pt>
                <c:pt idx="389">
                  <c:v>4.3000001999999995</c:v>
                </c:pt>
                <c:pt idx="390">
                  <c:v>4.4000000999999997</c:v>
                </c:pt>
                <c:pt idx="391">
                  <c:v>3.8</c:v>
                </c:pt>
              </c:numCache>
            </c:numRef>
          </c:val>
        </c:ser>
        <c:marker val="1"/>
        <c:axId val="109645184"/>
        <c:axId val="109643648"/>
      </c:lineChart>
      <c:catAx>
        <c:axId val="109640320"/>
        <c:scaling>
          <c:orientation val="minMax"/>
          <c:min val="205"/>
        </c:scaling>
        <c:axPos val="b"/>
        <c:numFmt formatCode="mmm\-yy" sourceLinked="0"/>
        <c:majorTickMark val="none"/>
        <c:tickLblPos val="low"/>
        <c:spPr>
          <a:ln w="3175">
            <a:solidFill>
              <a:srgbClr val="000000"/>
            </a:solidFill>
            <a:prstDash val="solid"/>
          </a:ln>
        </c:spPr>
        <c:txPr>
          <a:bodyPr rot="0" vert="horz"/>
          <a:lstStyle/>
          <a:p>
            <a:pPr>
              <a:defRPr sz="1200" b="0" i="0" u="none" strike="noStrike" baseline="0">
                <a:solidFill>
                  <a:srgbClr val="000000"/>
                </a:solidFill>
                <a:latin typeface="Trebuchet MS"/>
                <a:ea typeface="Trebuchet MS"/>
                <a:cs typeface="Trebuchet MS"/>
              </a:defRPr>
            </a:pPr>
            <a:endParaRPr lang="en-US"/>
          </a:p>
        </c:txPr>
        <c:crossAx val="109642112"/>
        <c:crosses val="autoZero"/>
        <c:auto val="1"/>
        <c:lblAlgn val="ctr"/>
        <c:lblOffset val="100"/>
      </c:catAx>
      <c:valAx>
        <c:axId val="109642112"/>
        <c:scaling>
          <c:orientation val="minMax"/>
          <c:max val="160"/>
        </c:scaling>
        <c:axPos val="l"/>
        <c:majorGridlines>
          <c:spPr>
            <a:ln w="3175">
              <a:solidFill>
                <a:schemeClr val="bg1">
                  <a:lumMod val="75000"/>
                </a:schemeClr>
              </a:solidFill>
              <a:prstDash val="solid"/>
            </a:ln>
          </c:spPr>
        </c:majorGridlines>
        <c:numFmt formatCode="#,##0" sourceLinked="0"/>
        <c:majorTickMark val="none"/>
        <c:tickLblPos val="low"/>
        <c:spPr>
          <a:ln w="9525">
            <a:noFill/>
          </a:ln>
        </c:spPr>
        <c:txPr>
          <a:bodyPr rot="0" vert="horz"/>
          <a:lstStyle/>
          <a:p>
            <a:pPr>
              <a:defRPr sz="1200" b="0" i="0" u="none" strike="noStrike" baseline="0">
                <a:solidFill>
                  <a:srgbClr val="C00000"/>
                </a:solidFill>
                <a:latin typeface="Trebuchet MS"/>
                <a:ea typeface="Trebuchet MS"/>
                <a:cs typeface="Trebuchet MS"/>
              </a:defRPr>
            </a:pPr>
            <a:endParaRPr lang="en-US"/>
          </a:p>
        </c:txPr>
        <c:crossAx val="109640320"/>
        <c:crosses val="autoZero"/>
        <c:crossBetween val="between"/>
      </c:valAx>
      <c:valAx>
        <c:axId val="109643648"/>
        <c:scaling>
          <c:orientation val="minMax"/>
        </c:scaling>
        <c:axPos val="r"/>
        <c:numFmt formatCode="#,##0" sourceLinked="0"/>
        <c:tickLblPos val="nextTo"/>
        <c:spPr>
          <a:ln>
            <a:noFill/>
          </a:ln>
        </c:spPr>
        <c:txPr>
          <a:bodyPr/>
          <a:lstStyle/>
          <a:p>
            <a:pPr>
              <a:defRPr>
                <a:solidFill>
                  <a:srgbClr val="7030A0"/>
                </a:solidFill>
              </a:defRPr>
            </a:pPr>
            <a:endParaRPr lang="en-US"/>
          </a:p>
        </c:txPr>
        <c:crossAx val="109645184"/>
        <c:crosses val="max"/>
        <c:crossBetween val="between"/>
      </c:valAx>
      <c:dateAx>
        <c:axId val="109645184"/>
        <c:scaling>
          <c:orientation val="minMax"/>
        </c:scaling>
        <c:delete val="1"/>
        <c:axPos val="b"/>
        <c:numFmt formatCode="mmm\-yy" sourceLinked="1"/>
        <c:tickLblPos val="none"/>
        <c:crossAx val="109643648"/>
        <c:crosses val="autoZero"/>
        <c:auto val="1"/>
        <c:lblOffset val="100"/>
      </c:dateAx>
      <c:spPr>
        <a:noFill/>
        <a:ln w="25400">
          <a:noFill/>
        </a:ln>
      </c:spPr>
    </c:plotArea>
    <c:legend>
      <c:legendPos val="b"/>
      <c:legendEntry>
        <c:idx val="0"/>
        <c:delete val="1"/>
      </c:legendEntry>
      <c:layout>
        <c:manualLayout>
          <c:xMode val="edge"/>
          <c:yMode val="edge"/>
          <c:x val="4.2679442297021877E-2"/>
          <c:y val="0.89858062006191741"/>
          <c:w val="0.91010722228377272"/>
          <c:h val="4.1648899164906251E-2"/>
        </c:manualLayout>
      </c:layout>
      <c:spPr>
        <a:solidFill>
          <a:srgbClr val="FFFFFF"/>
        </a:solidFill>
        <a:ln w="25400">
          <a:noFill/>
        </a:ln>
      </c:spPr>
      <c:txPr>
        <a:bodyPr/>
        <a:lstStyle/>
        <a:p>
          <a:pPr>
            <a:defRPr sz="1050" b="0" i="0" u="none" strike="noStrike" baseline="0">
              <a:solidFill>
                <a:srgbClr val="000000"/>
              </a:solidFill>
              <a:latin typeface="Trebuchet MS"/>
              <a:ea typeface="Trebuchet MS"/>
              <a:cs typeface="Trebuchet MS"/>
            </a:defRPr>
          </a:pPr>
          <a:endParaRPr lang="en-US"/>
        </a:p>
      </c:txPr>
    </c:legend>
    <c:plotVisOnly val="1"/>
    <c:dispBlanksAs val="gap"/>
  </c:chart>
  <c:spPr>
    <a:noFill/>
    <a:ln w="9525">
      <a:noFill/>
    </a:ln>
  </c:spPr>
  <c:txPr>
    <a:bodyPr/>
    <a:lstStyle/>
    <a:p>
      <a:pPr>
        <a:defRPr sz="1200" b="0" i="0" u="none" strike="noStrike" baseline="0">
          <a:solidFill>
            <a:srgbClr val="000000"/>
          </a:solidFill>
          <a:latin typeface="Trebuchet MS"/>
          <a:ea typeface="Trebuchet MS"/>
          <a:cs typeface="Trebuchet MS"/>
        </a:defRPr>
      </a:pPr>
      <a:endParaRPr lang="en-US"/>
    </a:p>
  </c:txPr>
  <c:externalData r:id="rId2"/>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sz="1800"/>
            </a:pPr>
            <a:r>
              <a:rPr lang="en-US" sz="1800" b="1" i="0" baseline="0" dirty="0"/>
              <a:t>July: Tried to obtain credit in the past three months</a:t>
            </a:r>
            <a:endParaRPr lang="en-US" dirty="0"/>
          </a:p>
          <a:p>
            <a:pPr>
              <a:defRPr sz="1800"/>
            </a:pPr>
            <a:r>
              <a:rPr lang="en-US" sz="1800" b="0" i="0" baseline="0" dirty="0"/>
              <a:t>% of firms</a:t>
            </a:r>
          </a:p>
        </c:rich>
      </c:tx>
      <c:layout/>
    </c:title>
    <c:plotArea>
      <c:layout>
        <c:manualLayout>
          <c:layoutTarget val="inner"/>
          <c:xMode val="edge"/>
          <c:yMode val="edge"/>
          <c:x val="0.28367185276539225"/>
          <c:y val="0.28837759686818831"/>
          <c:w val="0.66982212313822265"/>
          <c:h val="0.60388896303216333"/>
        </c:manualLayout>
      </c:layout>
      <c:barChart>
        <c:barDir val="bar"/>
        <c:grouping val="stacked"/>
        <c:ser>
          <c:idx val="8"/>
          <c:order val="0"/>
          <c:tx>
            <c:strRef>
              <c:f>SoughtFinancing!$D$14</c:f>
              <c:strCache>
                <c:ptCount val="1"/>
                <c:pt idx="0">
                  <c:v>Yes</c:v>
                </c:pt>
              </c:strCache>
            </c:strRef>
          </c:tx>
          <c:spPr>
            <a:solidFill>
              <a:srgbClr val="14477A"/>
            </a:solidFill>
          </c:spPr>
          <c:dLbls>
            <c:numFmt formatCode="#,##0" sourceLinked="0"/>
            <c:txPr>
              <a:bodyPr/>
              <a:lstStyle/>
              <a:p>
                <a:pPr>
                  <a:defRPr>
                    <a:solidFill>
                      <a:schemeClr val="bg1"/>
                    </a:solidFill>
                  </a:defRPr>
                </a:pPr>
                <a:endParaRPr lang="en-US"/>
              </a:p>
            </c:txPr>
            <c:showVal val="1"/>
          </c:dLbls>
          <c:cat>
            <c:strRef>
              <c:f>SoughtFinancing!$X$12:$Z$12</c:f>
              <c:strCache>
                <c:ptCount val="3"/>
                <c:pt idx="0">
                  <c:v>All industries</c:v>
                </c:pt>
                <c:pt idx="1">
                  <c:v>Only construction and real estate</c:v>
                </c:pt>
                <c:pt idx="2">
                  <c:v>Excluding construction and real estate</c:v>
                </c:pt>
              </c:strCache>
            </c:strRef>
          </c:cat>
          <c:val>
            <c:numRef>
              <c:f>SoughtFinancing!$X$14:$Z$14</c:f>
              <c:numCache>
                <c:formatCode>General</c:formatCode>
                <c:ptCount val="3"/>
                <c:pt idx="0">
                  <c:v>36.85446009389635</c:v>
                </c:pt>
                <c:pt idx="1">
                  <c:v>36.496350364963511</c:v>
                </c:pt>
                <c:pt idx="2">
                  <c:v>37.024221453286927</c:v>
                </c:pt>
              </c:numCache>
            </c:numRef>
          </c:val>
        </c:ser>
        <c:ser>
          <c:idx val="4"/>
          <c:order val="1"/>
          <c:tx>
            <c:strRef>
              <c:f>SoughtFinancing!$D$13</c:f>
              <c:strCache>
                <c:ptCount val="1"/>
                <c:pt idx="0">
                  <c:v>No</c:v>
                </c:pt>
              </c:strCache>
            </c:strRef>
          </c:tx>
          <c:spPr>
            <a:solidFill>
              <a:srgbClr val="921C04"/>
            </a:solidFill>
          </c:spPr>
          <c:dLbls>
            <c:numFmt formatCode="#,##0" sourceLinked="0"/>
            <c:txPr>
              <a:bodyPr/>
              <a:lstStyle/>
              <a:p>
                <a:pPr>
                  <a:defRPr>
                    <a:solidFill>
                      <a:schemeClr val="bg1"/>
                    </a:solidFill>
                  </a:defRPr>
                </a:pPr>
                <a:endParaRPr lang="en-US"/>
              </a:p>
            </c:txPr>
            <c:showVal val="1"/>
          </c:dLbls>
          <c:cat>
            <c:strRef>
              <c:f>SoughtFinancing!$X$12:$Z$12</c:f>
              <c:strCache>
                <c:ptCount val="3"/>
                <c:pt idx="0">
                  <c:v>All industries</c:v>
                </c:pt>
                <c:pt idx="1">
                  <c:v>Only construction and real estate</c:v>
                </c:pt>
                <c:pt idx="2">
                  <c:v>Excluding construction and real estate</c:v>
                </c:pt>
              </c:strCache>
            </c:strRef>
          </c:cat>
          <c:val>
            <c:numRef>
              <c:f>SoughtFinancing!$X$13:$Z$13</c:f>
              <c:numCache>
                <c:formatCode>General</c:formatCode>
                <c:ptCount val="3"/>
                <c:pt idx="0">
                  <c:v>63.145539906103423</c:v>
                </c:pt>
                <c:pt idx="1">
                  <c:v>63.503649635036318</c:v>
                </c:pt>
                <c:pt idx="2">
                  <c:v>62.975778546712803</c:v>
                </c:pt>
              </c:numCache>
            </c:numRef>
          </c:val>
        </c:ser>
        <c:overlap val="100"/>
        <c:axId val="86520960"/>
        <c:axId val="86522496"/>
      </c:barChart>
      <c:catAx>
        <c:axId val="86520960"/>
        <c:scaling>
          <c:orientation val="minMax"/>
        </c:scaling>
        <c:axPos val="l"/>
        <c:numFmt formatCode="[$-409]mmm\-yy;@" sourceLinked="0"/>
        <c:majorTickMark val="none"/>
        <c:tickLblPos val="nextTo"/>
        <c:spPr>
          <a:ln>
            <a:solidFill>
              <a:srgbClr val="000000"/>
            </a:solidFill>
          </a:ln>
        </c:spPr>
        <c:txPr>
          <a:bodyPr/>
          <a:lstStyle/>
          <a:p>
            <a:pPr>
              <a:defRPr sz="1050"/>
            </a:pPr>
            <a:endParaRPr lang="en-US"/>
          </a:p>
        </c:txPr>
        <c:crossAx val="86522496"/>
        <c:crosses val="autoZero"/>
        <c:auto val="1"/>
        <c:lblAlgn val="ctr"/>
        <c:lblOffset val="100"/>
      </c:catAx>
      <c:valAx>
        <c:axId val="86522496"/>
        <c:scaling>
          <c:orientation val="minMax"/>
          <c:max val="100"/>
        </c:scaling>
        <c:axPos val="b"/>
        <c:numFmt formatCode="General" sourceLinked="0"/>
        <c:majorTickMark val="none"/>
        <c:tickLblPos val="nextTo"/>
        <c:spPr>
          <a:ln w="9525">
            <a:solidFill>
              <a:srgbClr val="000000"/>
            </a:solidFill>
          </a:ln>
        </c:spPr>
        <c:txPr>
          <a:bodyPr/>
          <a:lstStyle/>
          <a:p>
            <a:pPr>
              <a:defRPr sz="1200"/>
            </a:pPr>
            <a:endParaRPr lang="en-US"/>
          </a:p>
        </c:txPr>
        <c:crossAx val="86520960"/>
        <c:crosses val="autoZero"/>
        <c:crossBetween val="between"/>
      </c:valAx>
    </c:plotArea>
    <c:legend>
      <c:legendPos val="t"/>
      <c:layout/>
      <c:txPr>
        <a:bodyPr/>
        <a:lstStyle/>
        <a:p>
          <a:pPr>
            <a:defRPr sz="1200"/>
          </a:pPr>
          <a:endParaRPr lang="en-US"/>
        </a:p>
      </c:txPr>
    </c:legend>
    <c:plotVisOnly val="1"/>
  </c:chart>
  <c:spPr>
    <a:ln>
      <a:noFill/>
    </a:ln>
  </c:spPr>
  <c:txPr>
    <a:bodyPr/>
    <a:lstStyle/>
    <a:p>
      <a:pPr>
        <a:defRPr>
          <a:latin typeface="Trebuchet MS" pitchFamily="34" charset="0"/>
        </a:defRPr>
      </a:pPr>
      <a:endParaRPr lang="en-US"/>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sz="1800"/>
            </a:pPr>
            <a:r>
              <a:rPr lang="en-US" sz="1800" b="1" i="0" baseline="0"/>
              <a:t>April: Tried to obtain credit in the past three months</a:t>
            </a:r>
          </a:p>
          <a:p>
            <a:pPr>
              <a:defRPr sz="1800"/>
            </a:pPr>
            <a:r>
              <a:rPr lang="en-US" sz="1800" b="0" i="0" baseline="0"/>
              <a:t>% of firms</a:t>
            </a:r>
            <a:endParaRPr lang="en-US"/>
          </a:p>
        </c:rich>
      </c:tx>
      <c:layout/>
    </c:title>
    <c:plotArea>
      <c:layout>
        <c:manualLayout>
          <c:layoutTarget val="inner"/>
          <c:xMode val="edge"/>
          <c:yMode val="edge"/>
          <c:x val="0.28367185276539225"/>
          <c:y val="0.28310454943132074"/>
          <c:w val="0.66982212313822265"/>
          <c:h val="0.60916207349081364"/>
        </c:manualLayout>
      </c:layout>
      <c:barChart>
        <c:barDir val="bar"/>
        <c:grouping val="stacked"/>
        <c:ser>
          <c:idx val="4"/>
          <c:order val="0"/>
          <c:tx>
            <c:strRef>
              <c:f>'SoughtFinancing-april'!$C$14</c:f>
              <c:strCache>
                <c:ptCount val="1"/>
                <c:pt idx="0">
                  <c:v>Yes</c:v>
                </c:pt>
              </c:strCache>
            </c:strRef>
          </c:tx>
          <c:spPr>
            <a:solidFill>
              <a:srgbClr val="14477A"/>
            </a:solidFill>
          </c:spPr>
          <c:dLbls>
            <c:numFmt formatCode="#,##0" sourceLinked="0"/>
            <c:txPr>
              <a:bodyPr/>
              <a:lstStyle/>
              <a:p>
                <a:pPr>
                  <a:defRPr>
                    <a:solidFill>
                      <a:schemeClr val="bg1"/>
                    </a:solidFill>
                  </a:defRPr>
                </a:pPr>
                <a:endParaRPr lang="en-US"/>
              </a:p>
            </c:txPr>
            <c:showVal val="1"/>
          </c:dLbls>
          <c:cat>
            <c:strRef>
              <c:f>'SoughtFinancing-april'!$J$12:$L$12</c:f>
              <c:strCache>
                <c:ptCount val="3"/>
                <c:pt idx="0">
                  <c:v>All industries</c:v>
                </c:pt>
                <c:pt idx="1">
                  <c:v>Only construction and real estate</c:v>
                </c:pt>
                <c:pt idx="2">
                  <c:v>Excluding construction and real estate</c:v>
                </c:pt>
              </c:strCache>
            </c:strRef>
          </c:cat>
          <c:val>
            <c:numRef>
              <c:f>'SoughtFinancing-april'!$J$14:$L$14</c:f>
              <c:numCache>
                <c:formatCode>General</c:formatCode>
                <c:ptCount val="3"/>
                <c:pt idx="0">
                  <c:v>37.987012987012974</c:v>
                </c:pt>
                <c:pt idx="1">
                  <c:v>42.748091603053425</c:v>
                </c:pt>
                <c:pt idx="2">
                  <c:v>34.463276836158322</c:v>
                </c:pt>
              </c:numCache>
            </c:numRef>
          </c:val>
        </c:ser>
        <c:ser>
          <c:idx val="8"/>
          <c:order val="1"/>
          <c:tx>
            <c:strRef>
              <c:f>'SoughtFinancing-april'!$C$13</c:f>
              <c:strCache>
                <c:ptCount val="1"/>
                <c:pt idx="0">
                  <c:v>No</c:v>
                </c:pt>
              </c:strCache>
            </c:strRef>
          </c:tx>
          <c:spPr>
            <a:solidFill>
              <a:srgbClr val="921C04"/>
            </a:solidFill>
          </c:spPr>
          <c:dLbls>
            <c:numFmt formatCode="#,##0" sourceLinked="0"/>
            <c:txPr>
              <a:bodyPr/>
              <a:lstStyle/>
              <a:p>
                <a:pPr>
                  <a:defRPr>
                    <a:solidFill>
                      <a:schemeClr val="bg1"/>
                    </a:solidFill>
                  </a:defRPr>
                </a:pPr>
                <a:endParaRPr lang="en-US"/>
              </a:p>
            </c:txPr>
            <c:showVal val="1"/>
          </c:dLbls>
          <c:cat>
            <c:strRef>
              <c:f>'SoughtFinancing-april'!$J$12:$L$12</c:f>
              <c:strCache>
                <c:ptCount val="3"/>
                <c:pt idx="0">
                  <c:v>All industries</c:v>
                </c:pt>
                <c:pt idx="1">
                  <c:v>Only construction and real estate</c:v>
                </c:pt>
                <c:pt idx="2">
                  <c:v>Excluding construction and real estate</c:v>
                </c:pt>
              </c:strCache>
            </c:strRef>
          </c:cat>
          <c:val>
            <c:numRef>
              <c:f>'SoughtFinancing-april'!$J$13:$L$13</c:f>
              <c:numCache>
                <c:formatCode>General</c:formatCode>
                <c:ptCount val="3"/>
                <c:pt idx="0">
                  <c:v>62.012987012987004</c:v>
                </c:pt>
                <c:pt idx="1">
                  <c:v>57.251908396946554</c:v>
                </c:pt>
                <c:pt idx="2">
                  <c:v>65.536723163841799</c:v>
                </c:pt>
              </c:numCache>
            </c:numRef>
          </c:val>
        </c:ser>
        <c:overlap val="100"/>
        <c:axId val="86122496"/>
        <c:axId val="86124032"/>
      </c:barChart>
      <c:catAx>
        <c:axId val="86122496"/>
        <c:scaling>
          <c:orientation val="minMax"/>
        </c:scaling>
        <c:axPos val="l"/>
        <c:numFmt formatCode="[$-409]mmm\-yy;@" sourceLinked="0"/>
        <c:majorTickMark val="none"/>
        <c:tickLblPos val="nextTo"/>
        <c:spPr>
          <a:ln>
            <a:solidFill>
              <a:srgbClr val="000000"/>
            </a:solidFill>
          </a:ln>
        </c:spPr>
        <c:txPr>
          <a:bodyPr/>
          <a:lstStyle/>
          <a:p>
            <a:pPr>
              <a:defRPr sz="1050"/>
            </a:pPr>
            <a:endParaRPr lang="en-US"/>
          </a:p>
        </c:txPr>
        <c:crossAx val="86124032"/>
        <c:crosses val="autoZero"/>
        <c:auto val="1"/>
        <c:lblAlgn val="ctr"/>
        <c:lblOffset val="100"/>
      </c:catAx>
      <c:valAx>
        <c:axId val="86124032"/>
        <c:scaling>
          <c:orientation val="minMax"/>
          <c:max val="100"/>
        </c:scaling>
        <c:axPos val="b"/>
        <c:numFmt formatCode="General" sourceLinked="1"/>
        <c:majorTickMark val="none"/>
        <c:tickLblPos val="nextTo"/>
        <c:spPr>
          <a:ln w="9525">
            <a:solidFill>
              <a:srgbClr val="000000"/>
            </a:solidFill>
          </a:ln>
        </c:spPr>
        <c:txPr>
          <a:bodyPr/>
          <a:lstStyle/>
          <a:p>
            <a:pPr>
              <a:defRPr sz="1200"/>
            </a:pPr>
            <a:endParaRPr lang="en-US"/>
          </a:p>
        </c:txPr>
        <c:crossAx val="86122496"/>
        <c:crosses val="autoZero"/>
        <c:crossBetween val="between"/>
      </c:valAx>
    </c:plotArea>
    <c:legend>
      <c:legendPos val="t"/>
      <c:layout/>
      <c:txPr>
        <a:bodyPr/>
        <a:lstStyle/>
        <a:p>
          <a:pPr>
            <a:defRPr sz="1200"/>
          </a:pPr>
          <a:endParaRPr lang="en-US"/>
        </a:p>
      </c:txPr>
    </c:legend>
    <c:plotVisOnly val="1"/>
    <c:dispBlanksAs val="gap"/>
  </c:chart>
  <c:spPr>
    <a:ln>
      <a:noFill/>
    </a:ln>
  </c:spPr>
  <c:txPr>
    <a:bodyPr/>
    <a:lstStyle/>
    <a:p>
      <a:pPr>
        <a:defRPr>
          <a:latin typeface="Trebuchet MS" pitchFamily="34" charset="0"/>
        </a:defRPr>
      </a:pPr>
      <a:endParaRPr lang="en-US"/>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dirty="0" smtClean="0"/>
              <a:t>July:</a:t>
            </a:r>
            <a:r>
              <a:rPr lang="en-US" baseline="0" dirty="0" smtClean="0"/>
              <a:t> Degree to which credit applications were met</a:t>
            </a:r>
          </a:p>
          <a:p>
            <a:pPr>
              <a:defRPr/>
            </a:pPr>
            <a:r>
              <a:rPr lang="en-US" sz="1400" b="0" baseline="0" dirty="0" smtClean="0"/>
              <a:t>(502 applications by 157 firms)</a:t>
            </a:r>
            <a:endParaRPr lang="en-US" b="0" dirty="0"/>
          </a:p>
        </c:rich>
      </c:tx>
      <c:layout/>
    </c:title>
    <c:plotArea>
      <c:layout>
        <c:manualLayout>
          <c:layoutTarget val="inner"/>
          <c:xMode val="edge"/>
          <c:yMode val="edge"/>
          <c:x val="0.18340693482591847"/>
          <c:y val="0.24734677902104343"/>
          <c:w val="0.54315316383644618"/>
          <c:h val="0.51818060457960002"/>
        </c:manualLayout>
      </c:layout>
      <c:pieChart>
        <c:varyColors val="1"/>
        <c:ser>
          <c:idx val="0"/>
          <c:order val="0"/>
          <c:dPt>
            <c:idx val="1"/>
            <c:spPr>
              <a:solidFill>
                <a:srgbClr val="14477A">
                  <a:lumMod val="60000"/>
                  <a:lumOff val="40000"/>
                </a:srgbClr>
              </a:solidFill>
            </c:spPr>
          </c:dPt>
          <c:dPt>
            <c:idx val="2"/>
            <c:spPr>
              <a:solidFill>
                <a:srgbClr val="FFFFFF">
                  <a:lumMod val="75000"/>
                </a:srgbClr>
              </a:solidFill>
            </c:spPr>
          </c:dPt>
          <c:dPt>
            <c:idx val="3"/>
            <c:spPr>
              <a:solidFill>
                <a:srgbClr val="FF9900"/>
              </a:solidFill>
            </c:spPr>
          </c:dPt>
          <c:dPt>
            <c:idx val="4"/>
            <c:spPr>
              <a:solidFill>
                <a:srgbClr val="921C04"/>
              </a:solidFill>
            </c:spPr>
          </c:dPt>
          <c:dLbls>
            <c:dLbl>
              <c:idx val="0"/>
              <c:spPr/>
              <c:txPr>
                <a:bodyPr/>
                <a:lstStyle/>
                <a:p>
                  <a:pPr>
                    <a:defRPr>
                      <a:solidFill>
                        <a:schemeClr val="bg1"/>
                      </a:solidFill>
                    </a:defRPr>
                  </a:pPr>
                  <a:endParaRPr lang="en-US"/>
                </a:p>
              </c:txPr>
            </c:dLbl>
            <c:dLbl>
              <c:idx val="2"/>
              <c:layout>
                <c:manualLayout>
                  <c:x val="-7.4318613034816836E-2"/>
                  <c:y val="-2.3434570678665362E-7"/>
                </c:manualLayout>
              </c:layout>
              <c:showCatName val="1"/>
              <c:showPercent val="1"/>
            </c:dLbl>
            <c:dLbl>
              <c:idx val="3"/>
              <c:layout>
                <c:manualLayout>
                  <c:x val="0.21833590266578123"/>
                  <c:y val="-7.3960208098987623E-2"/>
                </c:manualLayout>
              </c:layout>
              <c:showCatName val="1"/>
              <c:showPercent val="1"/>
            </c:dLbl>
            <c:dLbl>
              <c:idx val="4"/>
              <c:spPr/>
              <c:txPr>
                <a:bodyPr/>
                <a:lstStyle/>
                <a:p>
                  <a:pPr>
                    <a:defRPr>
                      <a:solidFill>
                        <a:schemeClr val="bg1"/>
                      </a:solidFill>
                    </a:defRPr>
                  </a:pPr>
                  <a:endParaRPr lang="en-US"/>
                </a:p>
              </c:txPr>
            </c:dLbl>
            <c:showCatName val="1"/>
            <c:showPercent val="1"/>
            <c:showLeaderLines val="1"/>
          </c:dLbls>
          <c:cat>
            <c:strRef>
              <c:f>SoughtFinancing!$D$74:$D$78</c:f>
              <c:strCache>
                <c:ptCount val="5"/>
                <c:pt idx="0">
                  <c:v>Received the full amount requested</c:v>
                </c:pt>
                <c:pt idx="1">
                  <c:v>Received most of the amount requested</c:v>
                </c:pt>
                <c:pt idx="2">
                  <c:v>Received substantially less than the amount requested</c:v>
                </c:pt>
                <c:pt idx="3">
                  <c:v>Refused credit due to unattractive terms offered by lender</c:v>
                </c:pt>
                <c:pt idx="4">
                  <c:v>Denied Credit</c:v>
                </c:pt>
              </c:strCache>
            </c:strRef>
          </c:cat>
          <c:val>
            <c:numRef>
              <c:f>SoughtFinancing!$X$74:$X$78</c:f>
              <c:numCache>
                <c:formatCode>General</c:formatCode>
                <c:ptCount val="5"/>
                <c:pt idx="0">
                  <c:v>145</c:v>
                </c:pt>
                <c:pt idx="1">
                  <c:v>56</c:v>
                </c:pt>
                <c:pt idx="2">
                  <c:v>58</c:v>
                </c:pt>
                <c:pt idx="3">
                  <c:v>170</c:v>
                </c:pt>
                <c:pt idx="4">
                  <c:v>73</c:v>
                </c:pt>
              </c:numCache>
            </c:numRef>
          </c:val>
        </c:ser>
        <c:dLbls>
          <c:showCatName val="1"/>
          <c:showPercent val="1"/>
        </c:dLbls>
        <c:firstSliceAng val="0"/>
      </c:pieChart>
    </c:plotArea>
    <c:plotVisOnly val="1"/>
  </c:chart>
  <c:spPr>
    <a:ln>
      <a:noFill/>
    </a:ln>
  </c:spPr>
  <c:externalData r:id="rId2"/>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dirty="0" smtClean="0"/>
              <a:t>April:</a:t>
            </a:r>
            <a:r>
              <a:rPr lang="en-US" baseline="0" dirty="0" smtClean="0"/>
              <a:t> Degree to which credit applications were met</a:t>
            </a:r>
            <a:endParaRPr lang="en-US" dirty="0"/>
          </a:p>
          <a:p>
            <a:pPr>
              <a:defRPr/>
            </a:pPr>
            <a:r>
              <a:rPr lang="en-US" sz="1400" b="0" baseline="0" dirty="0" smtClean="0"/>
              <a:t>(303 </a:t>
            </a:r>
            <a:r>
              <a:rPr lang="en-US" sz="1400" b="0" baseline="0" dirty="0"/>
              <a:t>applications by 117 Firms)</a:t>
            </a:r>
            <a:endParaRPr lang="en-US" sz="1400" b="0" dirty="0"/>
          </a:p>
        </c:rich>
      </c:tx>
      <c:layout/>
    </c:title>
    <c:plotArea>
      <c:layout>
        <c:manualLayout>
          <c:layoutTarget val="inner"/>
          <c:xMode val="edge"/>
          <c:yMode val="edge"/>
          <c:x val="0.23422611706669233"/>
          <c:y val="0.24551342266427262"/>
          <c:w val="0.54465918793283352"/>
          <c:h val="0.5196173861887956"/>
        </c:manualLayout>
      </c:layout>
      <c:pieChart>
        <c:varyColors val="1"/>
        <c:ser>
          <c:idx val="0"/>
          <c:order val="0"/>
          <c:dPt>
            <c:idx val="1"/>
            <c:spPr>
              <a:solidFill>
                <a:srgbClr val="14477A">
                  <a:lumMod val="60000"/>
                  <a:lumOff val="40000"/>
                </a:srgbClr>
              </a:solidFill>
            </c:spPr>
          </c:dPt>
          <c:dPt>
            <c:idx val="2"/>
            <c:spPr>
              <a:solidFill>
                <a:srgbClr val="FFFFFF">
                  <a:lumMod val="75000"/>
                </a:srgbClr>
              </a:solidFill>
            </c:spPr>
          </c:dPt>
          <c:dPt>
            <c:idx val="3"/>
            <c:spPr>
              <a:solidFill>
                <a:srgbClr val="FF9900"/>
              </a:solidFill>
            </c:spPr>
          </c:dPt>
          <c:dPt>
            <c:idx val="4"/>
            <c:spPr>
              <a:solidFill>
                <a:srgbClr val="921C04"/>
              </a:solidFill>
            </c:spPr>
          </c:dPt>
          <c:dLbls>
            <c:dLbl>
              <c:idx val="0"/>
              <c:spPr/>
              <c:txPr>
                <a:bodyPr/>
                <a:lstStyle/>
                <a:p>
                  <a:pPr>
                    <a:defRPr b="0">
                      <a:solidFill>
                        <a:schemeClr val="bg1"/>
                      </a:solidFill>
                    </a:defRPr>
                  </a:pPr>
                  <a:endParaRPr lang="en-US"/>
                </a:p>
              </c:txPr>
            </c:dLbl>
            <c:dLbl>
              <c:idx val="2"/>
              <c:layout>
                <c:manualLayout>
                  <c:x val="1.6246086709040931E-4"/>
                  <c:y val="0"/>
                </c:manualLayout>
              </c:layout>
              <c:showCatName val="1"/>
              <c:showPercent val="1"/>
            </c:dLbl>
            <c:dLbl>
              <c:idx val="3"/>
              <c:layout>
                <c:manualLayout>
                  <c:x val="1.3237352257682241E-3"/>
                  <c:y val="-3.2425645953187636E-2"/>
                </c:manualLayout>
              </c:layout>
              <c:showCatName val="1"/>
              <c:showPercent val="1"/>
            </c:dLbl>
            <c:dLbl>
              <c:idx val="4"/>
              <c:layout>
                <c:manualLayout>
                  <c:x val="0.15653505997588454"/>
                  <c:y val="2.6712484139586094E-2"/>
                </c:manualLayout>
              </c:layout>
              <c:spPr/>
              <c:txPr>
                <a:bodyPr/>
                <a:lstStyle/>
                <a:p>
                  <a:pPr>
                    <a:defRPr b="0">
                      <a:solidFill>
                        <a:schemeClr val="bg1"/>
                      </a:solidFill>
                    </a:defRPr>
                  </a:pPr>
                  <a:endParaRPr lang="en-US"/>
                </a:p>
              </c:txPr>
              <c:showCatName val="1"/>
              <c:showPercent val="1"/>
            </c:dLbl>
            <c:txPr>
              <a:bodyPr/>
              <a:lstStyle/>
              <a:p>
                <a:pPr>
                  <a:defRPr b="0"/>
                </a:pPr>
                <a:endParaRPr lang="en-US"/>
              </a:p>
            </c:txPr>
            <c:showCatName val="1"/>
            <c:showPercent val="1"/>
            <c:showLeaderLines val="1"/>
          </c:dLbls>
          <c:cat>
            <c:strRef>
              <c:f>'SoughtFinancing-april'!$C$61:$C$65</c:f>
              <c:strCache>
                <c:ptCount val="5"/>
                <c:pt idx="0">
                  <c:v>Received the full amount requested</c:v>
                </c:pt>
                <c:pt idx="1">
                  <c:v>Received most of the amount requested</c:v>
                </c:pt>
                <c:pt idx="2">
                  <c:v>Received substantially less than the amount requested</c:v>
                </c:pt>
                <c:pt idx="3">
                  <c:v>Refused credit due to unattractive terms offered by lender</c:v>
                </c:pt>
                <c:pt idx="4">
                  <c:v>Denied credit</c:v>
                </c:pt>
              </c:strCache>
            </c:strRef>
          </c:cat>
          <c:val>
            <c:numRef>
              <c:f>'SoughtFinancing-april'!$J$61:$J$65</c:f>
              <c:numCache>
                <c:formatCode>General</c:formatCode>
                <c:ptCount val="5"/>
                <c:pt idx="0">
                  <c:v>108</c:v>
                </c:pt>
                <c:pt idx="1">
                  <c:v>32</c:v>
                </c:pt>
                <c:pt idx="2">
                  <c:v>28</c:v>
                </c:pt>
                <c:pt idx="3">
                  <c:v>13</c:v>
                </c:pt>
                <c:pt idx="4">
                  <c:v>122</c:v>
                </c:pt>
              </c:numCache>
            </c:numRef>
          </c:val>
        </c:ser>
        <c:dLbls>
          <c:showCatName val="1"/>
          <c:showPercent val="1"/>
        </c:dLbls>
        <c:firstSliceAng val="0"/>
      </c:pieChart>
    </c:plotArea>
    <c:plotVisOnly val="1"/>
  </c:chart>
  <c:spPr>
    <a:ln>
      <a:noFill/>
    </a:ln>
  </c:sp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Senior Loan Officer</a:t>
            </a:r>
            <a:r>
              <a:rPr lang="en-US" baseline="0"/>
              <a:t> Survey</a:t>
            </a:r>
          </a:p>
          <a:p>
            <a:pPr>
              <a:defRPr/>
            </a:pPr>
            <a:r>
              <a:rPr lang="en-US" baseline="0"/>
              <a:t>Banks Tightening Lending Standards</a:t>
            </a:r>
            <a:endParaRPr lang="en-US"/>
          </a:p>
        </c:rich>
      </c:tx>
      <c:layout>
        <c:manualLayout>
          <c:xMode val="edge"/>
          <c:yMode val="edge"/>
          <c:x val="0.27270625356322375"/>
          <c:y val="4.6783625730994153E-3"/>
        </c:manualLayout>
      </c:layout>
    </c:title>
    <c:plotArea>
      <c:layout>
        <c:manualLayout>
          <c:layoutTarget val="inner"/>
          <c:xMode val="edge"/>
          <c:yMode val="edge"/>
          <c:x val="6.5643082461362065E-2"/>
          <c:y val="0.14707070707070707"/>
          <c:w val="0.91823199777367603"/>
          <c:h val="0.66948142008564715"/>
        </c:manualLayout>
      </c:layout>
      <c:lineChart>
        <c:grouping val="standard"/>
        <c:ser>
          <c:idx val="1"/>
          <c:order val="0"/>
          <c:tx>
            <c:strRef>
              <c:f>'HAVER'!$D$3</c:f>
              <c:strCache>
                <c:ptCount val="1"/>
                <c:pt idx="0">
                  <c:v>C&amp;I Loans to Small Firms </c:v>
                </c:pt>
              </c:strCache>
            </c:strRef>
          </c:tx>
          <c:spPr>
            <a:ln>
              <a:solidFill>
                <a:srgbClr val="002060"/>
              </a:solidFill>
            </a:ln>
          </c:spPr>
          <c:marker>
            <c:symbol val="none"/>
          </c:marker>
          <c:cat>
            <c:numRef>
              <c:f>'HAVER'!$B$4:$B$87</c:f>
              <c:numCache>
                <c:formatCode>yyyy</c:formatCode>
                <c:ptCount val="84"/>
                <c:pt idx="0">
                  <c:v>32874</c:v>
                </c:pt>
                <c:pt idx="1">
                  <c:v>32964</c:v>
                </c:pt>
                <c:pt idx="2">
                  <c:v>33055</c:v>
                </c:pt>
                <c:pt idx="3">
                  <c:v>33147</c:v>
                </c:pt>
                <c:pt idx="4">
                  <c:v>33239</c:v>
                </c:pt>
                <c:pt idx="5">
                  <c:v>33329</c:v>
                </c:pt>
                <c:pt idx="6">
                  <c:v>33420</c:v>
                </c:pt>
                <c:pt idx="7">
                  <c:v>33512</c:v>
                </c:pt>
                <c:pt idx="8">
                  <c:v>33604</c:v>
                </c:pt>
                <c:pt idx="9">
                  <c:v>33695</c:v>
                </c:pt>
                <c:pt idx="10">
                  <c:v>33786</c:v>
                </c:pt>
                <c:pt idx="11">
                  <c:v>33878</c:v>
                </c:pt>
                <c:pt idx="12">
                  <c:v>33970</c:v>
                </c:pt>
                <c:pt idx="13">
                  <c:v>34060</c:v>
                </c:pt>
                <c:pt idx="14">
                  <c:v>34151</c:v>
                </c:pt>
                <c:pt idx="15">
                  <c:v>34243</c:v>
                </c:pt>
                <c:pt idx="16">
                  <c:v>34335</c:v>
                </c:pt>
                <c:pt idx="17">
                  <c:v>34425</c:v>
                </c:pt>
                <c:pt idx="18">
                  <c:v>34516</c:v>
                </c:pt>
                <c:pt idx="19">
                  <c:v>34608</c:v>
                </c:pt>
                <c:pt idx="20">
                  <c:v>34700</c:v>
                </c:pt>
                <c:pt idx="21">
                  <c:v>34790</c:v>
                </c:pt>
                <c:pt idx="22">
                  <c:v>34881</c:v>
                </c:pt>
                <c:pt idx="23">
                  <c:v>34973</c:v>
                </c:pt>
                <c:pt idx="24">
                  <c:v>35065</c:v>
                </c:pt>
                <c:pt idx="25">
                  <c:v>35156</c:v>
                </c:pt>
                <c:pt idx="26">
                  <c:v>35247</c:v>
                </c:pt>
                <c:pt idx="27">
                  <c:v>35339</c:v>
                </c:pt>
                <c:pt idx="28">
                  <c:v>35431</c:v>
                </c:pt>
                <c:pt idx="29">
                  <c:v>35521</c:v>
                </c:pt>
                <c:pt idx="30">
                  <c:v>35612</c:v>
                </c:pt>
                <c:pt idx="31">
                  <c:v>35704</c:v>
                </c:pt>
                <c:pt idx="32">
                  <c:v>35796</c:v>
                </c:pt>
                <c:pt idx="33">
                  <c:v>35886</c:v>
                </c:pt>
                <c:pt idx="34">
                  <c:v>35977</c:v>
                </c:pt>
                <c:pt idx="35">
                  <c:v>36069</c:v>
                </c:pt>
                <c:pt idx="36">
                  <c:v>36161</c:v>
                </c:pt>
                <c:pt idx="37">
                  <c:v>36251</c:v>
                </c:pt>
                <c:pt idx="38">
                  <c:v>36342</c:v>
                </c:pt>
                <c:pt idx="39">
                  <c:v>36434</c:v>
                </c:pt>
                <c:pt idx="40">
                  <c:v>36526</c:v>
                </c:pt>
                <c:pt idx="41">
                  <c:v>36617</c:v>
                </c:pt>
                <c:pt idx="42">
                  <c:v>36708</c:v>
                </c:pt>
                <c:pt idx="43">
                  <c:v>36800</c:v>
                </c:pt>
                <c:pt idx="44">
                  <c:v>36892</c:v>
                </c:pt>
                <c:pt idx="45">
                  <c:v>36982</c:v>
                </c:pt>
                <c:pt idx="46">
                  <c:v>37073</c:v>
                </c:pt>
                <c:pt idx="47">
                  <c:v>37165</c:v>
                </c:pt>
                <c:pt idx="48">
                  <c:v>37257</c:v>
                </c:pt>
                <c:pt idx="49">
                  <c:v>37347</c:v>
                </c:pt>
                <c:pt idx="50">
                  <c:v>37438</c:v>
                </c:pt>
                <c:pt idx="51">
                  <c:v>37530</c:v>
                </c:pt>
                <c:pt idx="52">
                  <c:v>37622</c:v>
                </c:pt>
                <c:pt idx="53">
                  <c:v>37712</c:v>
                </c:pt>
                <c:pt idx="54">
                  <c:v>37803</c:v>
                </c:pt>
                <c:pt idx="55">
                  <c:v>37895</c:v>
                </c:pt>
                <c:pt idx="56">
                  <c:v>37987</c:v>
                </c:pt>
                <c:pt idx="57">
                  <c:v>38078</c:v>
                </c:pt>
                <c:pt idx="58">
                  <c:v>38169</c:v>
                </c:pt>
                <c:pt idx="59">
                  <c:v>38261</c:v>
                </c:pt>
                <c:pt idx="60">
                  <c:v>38353</c:v>
                </c:pt>
                <c:pt idx="61">
                  <c:v>38443</c:v>
                </c:pt>
                <c:pt idx="62">
                  <c:v>38534</c:v>
                </c:pt>
                <c:pt idx="63">
                  <c:v>38626</c:v>
                </c:pt>
                <c:pt idx="64">
                  <c:v>38718</c:v>
                </c:pt>
                <c:pt idx="65">
                  <c:v>38808</c:v>
                </c:pt>
                <c:pt idx="66">
                  <c:v>38899</c:v>
                </c:pt>
                <c:pt idx="67">
                  <c:v>38991</c:v>
                </c:pt>
                <c:pt idx="68">
                  <c:v>39083</c:v>
                </c:pt>
                <c:pt idx="69">
                  <c:v>39173</c:v>
                </c:pt>
                <c:pt idx="70">
                  <c:v>39264</c:v>
                </c:pt>
                <c:pt idx="71">
                  <c:v>39356</c:v>
                </c:pt>
                <c:pt idx="72">
                  <c:v>39448</c:v>
                </c:pt>
                <c:pt idx="73">
                  <c:v>39539</c:v>
                </c:pt>
                <c:pt idx="74">
                  <c:v>39630</c:v>
                </c:pt>
                <c:pt idx="75">
                  <c:v>39722</c:v>
                </c:pt>
                <c:pt idx="76">
                  <c:v>39814</c:v>
                </c:pt>
                <c:pt idx="77">
                  <c:v>39904</c:v>
                </c:pt>
                <c:pt idx="78">
                  <c:v>39995</c:v>
                </c:pt>
                <c:pt idx="79">
                  <c:v>40087</c:v>
                </c:pt>
                <c:pt idx="80">
                  <c:v>40179</c:v>
                </c:pt>
                <c:pt idx="81">
                  <c:v>40269</c:v>
                </c:pt>
                <c:pt idx="82">
                  <c:v>40360</c:v>
                </c:pt>
              </c:numCache>
            </c:numRef>
          </c:cat>
          <c:val>
            <c:numRef>
              <c:f>'HAVER'!$D$4:$D$87</c:f>
              <c:numCache>
                <c:formatCode>0.0</c:formatCode>
                <c:ptCount val="84"/>
                <c:pt idx="0">
                  <c:v>#N/A</c:v>
                </c:pt>
                <c:pt idx="1">
                  <c:v>52.6</c:v>
                </c:pt>
                <c:pt idx="2">
                  <c:v>33.9</c:v>
                </c:pt>
                <c:pt idx="3">
                  <c:v>41</c:v>
                </c:pt>
                <c:pt idx="4">
                  <c:v>32</c:v>
                </c:pt>
                <c:pt idx="5">
                  <c:v>6.9</c:v>
                </c:pt>
                <c:pt idx="6">
                  <c:v>8.7000000000000011</c:v>
                </c:pt>
                <c:pt idx="7">
                  <c:v>5.2</c:v>
                </c:pt>
                <c:pt idx="8">
                  <c:v>0</c:v>
                </c:pt>
                <c:pt idx="9">
                  <c:v>-7.3</c:v>
                </c:pt>
                <c:pt idx="10">
                  <c:v>-1.7</c:v>
                </c:pt>
                <c:pt idx="11">
                  <c:v>-5.4</c:v>
                </c:pt>
                <c:pt idx="12">
                  <c:v>-1.8</c:v>
                </c:pt>
                <c:pt idx="13">
                  <c:v>-1.8</c:v>
                </c:pt>
                <c:pt idx="14">
                  <c:v>-11.7</c:v>
                </c:pt>
                <c:pt idx="15">
                  <c:v>-8.5</c:v>
                </c:pt>
                <c:pt idx="16">
                  <c:v>-12.3</c:v>
                </c:pt>
                <c:pt idx="17">
                  <c:v>-8.9</c:v>
                </c:pt>
                <c:pt idx="18">
                  <c:v>-7</c:v>
                </c:pt>
                <c:pt idx="19">
                  <c:v>-17.5</c:v>
                </c:pt>
                <c:pt idx="20">
                  <c:v>-5.3</c:v>
                </c:pt>
                <c:pt idx="21">
                  <c:v>-6.9</c:v>
                </c:pt>
                <c:pt idx="22">
                  <c:v>-1.8</c:v>
                </c:pt>
                <c:pt idx="23">
                  <c:v>-1.8</c:v>
                </c:pt>
                <c:pt idx="24">
                  <c:v>3.5</c:v>
                </c:pt>
                <c:pt idx="25">
                  <c:v>1.8</c:v>
                </c:pt>
                <c:pt idx="26">
                  <c:v>-1.9000000000000001</c:v>
                </c:pt>
                <c:pt idx="27">
                  <c:v>-12.2</c:v>
                </c:pt>
                <c:pt idx="28">
                  <c:v>-5.3</c:v>
                </c:pt>
                <c:pt idx="29">
                  <c:v>-3.5</c:v>
                </c:pt>
                <c:pt idx="30">
                  <c:v>-1.9000000000000001</c:v>
                </c:pt>
                <c:pt idx="31">
                  <c:v>-3.5</c:v>
                </c:pt>
                <c:pt idx="32">
                  <c:v>1.9000000000000001</c:v>
                </c:pt>
                <c:pt idx="33">
                  <c:v>-1.8</c:v>
                </c:pt>
                <c:pt idx="34">
                  <c:v>-5.2</c:v>
                </c:pt>
                <c:pt idx="35">
                  <c:v>14.8</c:v>
                </c:pt>
                <c:pt idx="36">
                  <c:v>3.7</c:v>
                </c:pt>
                <c:pt idx="37">
                  <c:v>8.3000000000000007</c:v>
                </c:pt>
                <c:pt idx="38">
                  <c:v>1.9000000000000001</c:v>
                </c:pt>
                <c:pt idx="39">
                  <c:v>1.9000000000000001</c:v>
                </c:pt>
                <c:pt idx="40">
                  <c:v>9.4</c:v>
                </c:pt>
                <c:pt idx="41">
                  <c:v>21.4</c:v>
                </c:pt>
                <c:pt idx="42">
                  <c:v>23.6</c:v>
                </c:pt>
                <c:pt idx="43">
                  <c:v>27.3</c:v>
                </c:pt>
                <c:pt idx="44">
                  <c:v>45.4</c:v>
                </c:pt>
                <c:pt idx="45">
                  <c:v>36.4</c:v>
                </c:pt>
                <c:pt idx="46">
                  <c:v>31.6</c:v>
                </c:pt>
                <c:pt idx="47">
                  <c:v>40.4</c:v>
                </c:pt>
                <c:pt idx="48">
                  <c:v>41.8</c:v>
                </c:pt>
                <c:pt idx="49">
                  <c:v>14.5</c:v>
                </c:pt>
                <c:pt idx="50">
                  <c:v>5.5</c:v>
                </c:pt>
                <c:pt idx="51">
                  <c:v>18.2</c:v>
                </c:pt>
                <c:pt idx="52">
                  <c:v>13.8</c:v>
                </c:pt>
                <c:pt idx="53">
                  <c:v>12.7</c:v>
                </c:pt>
                <c:pt idx="54">
                  <c:v>3.5</c:v>
                </c:pt>
                <c:pt idx="55">
                  <c:v>-1.8</c:v>
                </c:pt>
                <c:pt idx="56">
                  <c:v>-10.9</c:v>
                </c:pt>
                <c:pt idx="57">
                  <c:v>-19.600000000000001</c:v>
                </c:pt>
                <c:pt idx="58">
                  <c:v>-3.7</c:v>
                </c:pt>
                <c:pt idx="59">
                  <c:v>-18.2</c:v>
                </c:pt>
                <c:pt idx="60">
                  <c:v>-12.9</c:v>
                </c:pt>
                <c:pt idx="61">
                  <c:v>-24.1</c:v>
                </c:pt>
                <c:pt idx="62">
                  <c:v>-11.1</c:v>
                </c:pt>
                <c:pt idx="63">
                  <c:v>-5.3</c:v>
                </c:pt>
                <c:pt idx="64">
                  <c:v>-7.1</c:v>
                </c:pt>
                <c:pt idx="65">
                  <c:v>-7</c:v>
                </c:pt>
                <c:pt idx="66">
                  <c:v>-1.8</c:v>
                </c:pt>
                <c:pt idx="67">
                  <c:v>-1.8</c:v>
                </c:pt>
                <c:pt idx="68">
                  <c:v>5.3</c:v>
                </c:pt>
                <c:pt idx="69">
                  <c:v>1.9000000000000001</c:v>
                </c:pt>
                <c:pt idx="70">
                  <c:v>7.7</c:v>
                </c:pt>
                <c:pt idx="71">
                  <c:v>9.6</c:v>
                </c:pt>
                <c:pt idx="72">
                  <c:v>30.4</c:v>
                </c:pt>
                <c:pt idx="73">
                  <c:v>51.8</c:v>
                </c:pt>
                <c:pt idx="74">
                  <c:v>65.3</c:v>
                </c:pt>
                <c:pt idx="75">
                  <c:v>74.5</c:v>
                </c:pt>
                <c:pt idx="76">
                  <c:v>69.2</c:v>
                </c:pt>
                <c:pt idx="77">
                  <c:v>42.3</c:v>
                </c:pt>
                <c:pt idx="78">
                  <c:v>34</c:v>
                </c:pt>
                <c:pt idx="79">
                  <c:v>16.100000000000001</c:v>
                </c:pt>
                <c:pt idx="80">
                  <c:v>3.7</c:v>
                </c:pt>
                <c:pt idx="81">
                  <c:v>0</c:v>
                </c:pt>
                <c:pt idx="82">
                  <c:v>-9.1</c:v>
                </c:pt>
              </c:numCache>
            </c:numRef>
          </c:val>
        </c:ser>
        <c:ser>
          <c:idx val="3"/>
          <c:order val="1"/>
          <c:tx>
            <c:strRef>
              <c:f>'HAVER'!$F$3</c:f>
              <c:strCache>
                <c:ptCount val="1"/>
                <c:pt idx="0">
                  <c:v>Consumer Credit Cards </c:v>
                </c:pt>
              </c:strCache>
            </c:strRef>
          </c:tx>
          <c:spPr>
            <a:ln>
              <a:solidFill>
                <a:srgbClr val="FF0000"/>
              </a:solidFill>
            </a:ln>
          </c:spPr>
          <c:marker>
            <c:symbol val="none"/>
          </c:marker>
          <c:cat>
            <c:numRef>
              <c:f>'HAVER'!$B$4:$B$87</c:f>
              <c:numCache>
                <c:formatCode>yyyy</c:formatCode>
                <c:ptCount val="84"/>
                <c:pt idx="0">
                  <c:v>32874</c:v>
                </c:pt>
                <c:pt idx="1">
                  <c:v>32964</c:v>
                </c:pt>
                <c:pt idx="2">
                  <c:v>33055</c:v>
                </c:pt>
                <c:pt idx="3">
                  <c:v>33147</c:v>
                </c:pt>
                <c:pt idx="4">
                  <c:v>33239</c:v>
                </c:pt>
                <c:pt idx="5">
                  <c:v>33329</c:v>
                </c:pt>
                <c:pt idx="6">
                  <c:v>33420</c:v>
                </c:pt>
                <c:pt idx="7">
                  <c:v>33512</c:v>
                </c:pt>
                <c:pt idx="8">
                  <c:v>33604</c:v>
                </c:pt>
                <c:pt idx="9">
                  <c:v>33695</c:v>
                </c:pt>
                <c:pt idx="10">
                  <c:v>33786</c:v>
                </c:pt>
                <c:pt idx="11">
                  <c:v>33878</c:v>
                </c:pt>
                <c:pt idx="12">
                  <c:v>33970</c:v>
                </c:pt>
                <c:pt idx="13">
                  <c:v>34060</c:v>
                </c:pt>
                <c:pt idx="14">
                  <c:v>34151</c:v>
                </c:pt>
                <c:pt idx="15">
                  <c:v>34243</c:v>
                </c:pt>
                <c:pt idx="16">
                  <c:v>34335</c:v>
                </c:pt>
                <c:pt idx="17">
                  <c:v>34425</c:v>
                </c:pt>
                <c:pt idx="18">
                  <c:v>34516</c:v>
                </c:pt>
                <c:pt idx="19">
                  <c:v>34608</c:v>
                </c:pt>
                <c:pt idx="20">
                  <c:v>34700</c:v>
                </c:pt>
                <c:pt idx="21">
                  <c:v>34790</c:v>
                </c:pt>
                <c:pt idx="22">
                  <c:v>34881</c:v>
                </c:pt>
                <c:pt idx="23">
                  <c:v>34973</c:v>
                </c:pt>
                <c:pt idx="24">
                  <c:v>35065</c:v>
                </c:pt>
                <c:pt idx="25">
                  <c:v>35156</c:v>
                </c:pt>
                <c:pt idx="26">
                  <c:v>35247</c:v>
                </c:pt>
                <c:pt idx="27">
                  <c:v>35339</c:v>
                </c:pt>
                <c:pt idx="28">
                  <c:v>35431</c:v>
                </c:pt>
                <c:pt idx="29">
                  <c:v>35521</c:v>
                </c:pt>
                <c:pt idx="30">
                  <c:v>35612</c:v>
                </c:pt>
                <c:pt idx="31">
                  <c:v>35704</c:v>
                </c:pt>
                <c:pt idx="32">
                  <c:v>35796</c:v>
                </c:pt>
                <c:pt idx="33">
                  <c:v>35886</c:v>
                </c:pt>
                <c:pt idx="34">
                  <c:v>35977</c:v>
                </c:pt>
                <c:pt idx="35">
                  <c:v>36069</c:v>
                </c:pt>
                <c:pt idx="36">
                  <c:v>36161</c:v>
                </c:pt>
                <c:pt idx="37">
                  <c:v>36251</c:v>
                </c:pt>
                <c:pt idx="38">
                  <c:v>36342</c:v>
                </c:pt>
                <c:pt idx="39">
                  <c:v>36434</c:v>
                </c:pt>
                <c:pt idx="40">
                  <c:v>36526</c:v>
                </c:pt>
                <c:pt idx="41">
                  <c:v>36617</c:v>
                </c:pt>
                <c:pt idx="42">
                  <c:v>36708</c:v>
                </c:pt>
                <c:pt idx="43">
                  <c:v>36800</c:v>
                </c:pt>
                <c:pt idx="44">
                  <c:v>36892</c:v>
                </c:pt>
                <c:pt idx="45">
                  <c:v>36982</c:v>
                </c:pt>
                <c:pt idx="46">
                  <c:v>37073</c:v>
                </c:pt>
                <c:pt idx="47">
                  <c:v>37165</c:v>
                </c:pt>
                <c:pt idx="48">
                  <c:v>37257</c:v>
                </c:pt>
                <c:pt idx="49">
                  <c:v>37347</c:v>
                </c:pt>
                <c:pt idx="50">
                  <c:v>37438</c:v>
                </c:pt>
                <c:pt idx="51">
                  <c:v>37530</c:v>
                </c:pt>
                <c:pt idx="52">
                  <c:v>37622</c:v>
                </c:pt>
                <c:pt idx="53">
                  <c:v>37712</c:v>
                </c:pt>
                <c:pt idx="54">
                  <c:v>37803</c:v>
                </c:pt>
                <c:pt idx="55">
                  <c:v>37895</c:v>
                </c:pt>
                <c:pt idx="56">
                  <c:v>37987</c:v>
                </c:pt>
                <c:pt idx="57">
                  <c:v>38078</c:v>
                </c:pt>
                <c:pt idx="58">
                  <c:v>38169</c:v>
                </c:pt>
                <c:pt idx="59">
                  <c:v>38261</c:v>
                </c:pt>
                <c:pt idx="60">
                  <c:v>38353</c:v>
                </c:pt>
                <c:pt idx="61">
                  <c:v>38443</c:v>
                </c:pt>
                <c:pt idx="62">
                  <c:v>38534</c:v>
                </c:pt>
                <c:pt idx="63">
                  <c:v>38626</c:v>
                </c:pt>
                <c:pt idx="64">
                  <c:v>38718</c:v>
                </c:pt>
                <c:pt idx="65">
                  <c:v>38808</c:v>
                </c:pt>
                <c:pt idx="66">
                  <c:v>38899</c:v>
                </c:pt>
                <c:pt idx="67">
                  <c:v>38991</c:v>
                </c:pt>
                <c:pt idx="68">
                  <c:v>39083</c:v>
                </c:pt>
                <c:pt idx="69">
                  <c:v>39173</c:v>
                </c:pt>
                <c:pt idx="70">
                  <c:v>39264</c:v>
                </c:pt>
                <c:pt idx="71">
                  <c:v>39356</c:v>
                </c:pt>
                <c:pt idx="72">
                  <c:v>39448</c:v>
                </c:pt>
                <c:pt idx="73">
                  <c:v>39539</c:v>
                </c:pt>
                <c:pt idx="74">
                  <c:v>39630</c:v>
                </c:pt>
                <c:pt idx="75">
                  <c:v>39722</c:v>
                </c:pt>
                <c:pt idx="76">
                  <c:v>39814</c:v>
                </c:pt>
                <c:pt idx="77">
                  <c:v>39904</c:v>
                </c:pt>
                <c:pt idx="78">
                  <c:v>39995</c:v>
                </c:pt>
                <c:pt idx="79">
                  <c:v>40087</c:v>
                </c:pt>
                <c:pt idx="80">
                  <c:v>40179</c:v>
                </c:pt>
                <c:pt idx="81">
                  <c:v>40269</c:v>
                </c:pt>
                <c:pt idx="82">
                  <c:v>40360</c:v>
                </c:pt>
              </c:numCache>
            </c:numRef>
          </c:cat>
          <c:val>
            <c:numRef>
              <c:f>'HAVER'!$F$4:$F$87</c:f>
              <c:numCache>
                <c:formatCode>0.0</c:formatCode>
                <c:ptCount val="84"/>
                <c:pt idx="0">
                  <c:v>#N/A</c:v>
                </c:pt>
                <c:pt idx="1">
                  <c:v>#N/A</c:v>
                </c:pt>
                <c:pt idx="2">
                  <c:v>#N/A</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25</c:v>
                </c:pt>
                <c:pt idx="25">
                  <c:v>23.5</c:v>
                </c:pt>
                <c:pt idx="26">
                  <c:v>48.9</c:v>
                </c:pt>
                <c:pt idx="27">
                  <c:v>48.8</c:v>
                </c:pt>
                <c:pt idx="28">
                  <c:v>36.9</c:v>
                </c:pt>
                <c:pt idx="29">
                  <c:v>45.9</c:v>
                </c:pt>
                <c:pt idx="30">
                  <c:v>23.3</c:v>
                </c:pt>
                <c:pt idx="31">
                  <c:v>25</c:v>
                </c:pt>
                <c:pt idx="32">
                  <c:v>22.2</c:v>
                </c:pt>
                <c:pt idx="33">
                  <c:v>16.3</c:v>
                </c:pt>
                <c:pt idx="34">
                  <c:v>20</c:v>
                </c:pt>
                <c:pt idx="35">
                  <c:v>15.9</c:v>
                </c:pt>
                <c:pt idx="36">
                  <c:v>7.4</c:v>
                </c:pt>
                <c:pt idx="37">
                  <c:v>13.3</c:v>
                </c:pt>
                <c:pt idx="38">
                  <c:v>4.8</c:v>
                </c:pt>
                <c:pt idx="39">
                  <c:v>4.9000000000000004</c:v>
                </c:pt>
                <c:pt idx="40">
                  <c:v>4.8</c:v>
                </c:pt>
                <c:pt idx="41">
                  <c:v>2.5</c:v>
                </c:pt>
                <c:pt idx="42">
                  <c:v>-2.6</c:v>
                </c:pt>
                <c:pt idx="43">
                  <c:v>8.3000000000000007</c:v>
                </c:pt>
                <c:pt idx="44">
                  <c:v>11.8</c:v>
                </c:pt>
                <c:pt idx="45">
                  <c:v>20</c:v>
                </c:pt>
                <c:pt idx="46">
                  <c:v>11.4</c:v>
                </c:pt>
                <c:pt idx="47">
                  <c:v>20</c:v>
                </c:pt>
                <c:pt idx="48">
                  <c:v>18.2</c:v>
                </c:pt>
                <c:pt idx="49">
                  <c:v>8.6</c:v>
                </c:pt>
                <c:pt idx="50">
                  <c:v>14.7</c:v>
                </c:pt>
                <c:pt idx="51">
                  <c:v>15.2</c:v>
                </c:pt>
                <c:pt idx="52">
                  <c:v>16.2</c:v>
                </c:pt>
                <c:pt idx="53">
                  <c:v>9.7000000000000011</c:v>
                </c:pt>
                <c:pt idx="54">
                  <c:v>0</c:v>
                </c:pt>
                <c:pt idx="55">
                  <c:v>2.9</c:v>
                </c:pt>
                <c:pt idx="56">
                  <c:v>6.3</c:v>
                </c:pt>
                <c:pt idx="57">
                  <c:v>3.3</c:v>
                </c:pt>
                <c:pt idx="58">
                  <c:v>0</c:v>
                </c:pt>
                <c:pt idx="59">
                  <c:v>-2.9</c:v>
                </c:pt>
                <c:pt idx="60">
                  <c:v>-3</c:v>
                </c:pt>
                <c:pt idx="61">
                  <c:v>-8.3000000000000007</c:v>
                </c:pt>
                <c:pt idx="62">
                  <c:v>-6.5</c:v>
                </c:pt>
                <c:pt idx="63">
                  <c:v>-3</c:v>
                </c:pt>
                <c:pt idx="64">
                  <c:v>3.2</c:v>
                </c:pt>
                <c:pt idx="65">
                  <c:v>-2.6</c:v>
                </c:pt>
                <c:pt idx="66">
                  <c:v>-3</c:v>
                </c:pt>
                <c:pt idx="67">
                  <c:v>-3</c:v>
                </c:pt>
                <c:pt idx="68">
                  <c:v>0</c:v>
                </c:pt>
                <c:pt idx="69">
                  <c:v>-11.1</c:v>
                </c:pt>
                <c:pt idx="70">
                  <c:v>-3.2</c:v>
                </c:pt>
                <c:pt idx="71">
                  <c:v>3.2</c:v>
                </c:pt>
                <c:pt idx="72">
                  <c:v>9.7000000000000011</c:v>
                </c:pt>
                <c:pt idx="73">
                  <c:v>32.4</c:v>
                </c:pt>
                <c:pt idx="74">
                  <c:v>66.599999999999994</c:v>
                </c:pt>
                <c:pt idx="75">
                  <c:v>58.8</c:v>
                </c:pt>
                <c:pt idx="76">
                  <c:v>58.8</c:v>
                </c:pt>
                <c:pt idx="77">
                  <c:v>58.1</c:v>
                </c:pt>
                <c:pt idx="78">
                  <c:v>35.300000000000004</c:v>
                </c:pt>
                <c:pt idx="79">
                  <c:v>15.8</c:v>
                </c:pt>
                <c:pt idx="80">
                  <c:v>2.8</c:v>
                </c:pt>
                <c:pt idx="81">
                  <c:v>9.1</c:v>
                </c:pt>
                <c:pt idx="82">
                  <c:v>-7.9</c:v>
                </c:pt>
              </c:numCache>
            </c:numRef>
          </c:val>
        </c:ser>
        <c:ser>
          <c:idx val="5"/>
          <c:order val="2"/>
          <c:tx>
            <c:strRef>
              <c:f>'HAVER'!$H$3</c:f>
              <c:strCache>
                <c:ptCount val="1"/>
                <c:pt idx="0">
                  <c:v>zero</c:v>
                </c:pt>
              </c:strCache>
            </c:strRef>
          </c:tx>
          <c:spPr>
            <a:ln w="19050">
              <a:solidFill>
                <a:schemeClr val="tx1"/>
              </a:solidFill>
            </a:ln>
          </c:spPr>
          <c:marker>
            <c:symbol val="none"/>
          </c:marker>
          <c:cat>
            <c:numRef>
              <c:f>'HAVER'!$B$4:$B$87</c:f>
              <c:numCache>
                <c:formatCode>yyyy</c:formatCode>
                <c:ptCount val="84"/>
                <c:pt idx="0">
                  <c:v>32874</c:v>
                </c:pt>
                <c:pt idx="1">
                  <c:v>32964</c:v>
                </c:pt>
                <c:pt idx="2">
                  <c:v>33055</c:v>
                </c:pt>
                <c:pt idx="3">
                  <c:v>33147</c:v>
                </c:pt>
                <c:pt idx="4">
                  <c:v>33239</c:v>
                </c:pt>
                <c:pt idx="5">
                  <c:v>33329</c:v>
                </c:pt>
                <c:pt idx="6">
                  <c:v>33420</c:v>
                </c:pt>
                <c:pt idx="7">
                  <c:v>33512</c:v>
                </c:pt>
                <c:pt idx="8">
                  <c:v>33604</c:v>
                </c:pt>
                <c:pt idx="9">
                  <c:v>33695</c:v>
                </c:pt>
                <c:pt idx="10">
                  <c:v>33786</c:v>
                </c:pt>
                <c:pt idx="11">
                  <c:v>33878</c:v>
                </c:pt>
                <c:pt idx="12">
                  <c:v>33970</c:v>
                </c:pt>
                <c:pt idx="13">
                  <c:v>34060</c:v>
                </c:pt>
                <c:pt idx="14">
                  <c:v>34151</c:v>
                </c:pt>
                <c:pt idx="15">
                  <c:v>34243</c:v>
                </c:pt>
                <c:pt idx="16">
                  <c:v>34335</c:v>
                </c:pt>
                <c:pt idx="17">
                  <c:v>34425</c:v>
                </c:pt>
                <c:pt idx="18">
                  <c:v>34516</c:v>
                </c:pt>
                <c:pt idx="19">
                  <c:v>34608</c:v>
                </c:pt>
                <c:pt idx="20">
                  <c:v>34700</c:v>
                </c:pt>
                <c:pt idx="21">
                  <c:v>34790</c:v>
                </c:pt>
                <c:pt idx="22">
                  <c:v>34881</c:v>
                </c:pt>
                <c:pt idx="23">
                  <c:v>34973</c:v>
                </c:pt>
                <c:pt idx="24">
                  <c:v>35065</c:v>
                </c:pt>
                <c:pt idx="25">
                  <c:v>35156</c:v>
                </c:pt>
                <c:pt idx="26">
                  <c:v>35247</c:v>
                </c:pt>
                <c:pt idx="27">
                  <c:v>35339</c:v>
                </c:pt>
                <c:pt idx="28">
                  <c:v>35431</c:v>
                </c:pt>
                <c:pt idx="29">
                  <c:v>35521</c:v>
                </c:pt>
                <c:pt idx="30">
                  <c:v>35612</c:v>
                </c:pt>
                <c:pt idx="31">
                  <c:v>35704</c:v>
                </c:pt>
                <c:pt idx="32">
                  <c:v>35796</c:v>
                </c:pt>
                <c:pt idx="33">
                  <c:v>35886</c:v>
                </c:pt>
                <c:pt idx="34">
                  <c:v>35977</c:v>
                </c:pt>
                <c:pt idx="35">
                  <c:v>36069</c:v>
                </c:pt>
                <c:pt idx="36">
                  <c:v>36161</c:v>
                </c:pt>
                <c:pt idx="37">
                  <c:v>36251</c:v>
                </c:pt>
                <c:pt idx="38">
                  <c:v>36342</c:v>
                </c:pt>
                <c:pt idx="39">
                  <c:v>36434</c:v>
                </c:pt>
                <c:pt idx="40">
                  <c:v>36526</c:v>
                </c:pt>
                <c:pt idx="41">
                  <c:v>36617</c:v>
                </c:pt>
                <c:pt idx="42">
                  <c:v>36708</c:v>
                </c:pt>
                <c:pt idx="43">
                  <c:v>36800</c:v>
                </c:pt>
                <c:pt idx="44">
                  <c:v>36892</c:v>
                </c:pt>
                <c:pt idx="45">
                  <c:v>36982</c:v>
                </c:pt>
                <c:pt idx="46">
                  <c:v>37073</c:v>
                </c:pt>
                <c:pt idx="47">
                  <c:v>37165</c:v>
                </c:pt>
                <c:pt idx="48">
                  <c:v>37257</c:v>
                </c:pt>
                <c:pt idx="49">
                  <c:v>37347</c:v>
                </c:pt>
                <c:pt idx="50">
                  <c:v>37438</c:v>
                </c:pt>
                <c:pt idx="51">
                  <c:v>37530</c:v>
                </c:pt>
                <c:pt idx="52">
                  <c:v>37622</c:v>
                </c:pt>
                <c:pt idx="53">
                  <c:v>37712</c:v>
                </c:pt>
                <c:pt idx="54">
                  <c:v>37803</c:v>
                </c:pt>
                <c:pt idx="55">
                  <c:v>37895</c:v>
                </c:pt>
                <c:pt idx="56">
                  <c:v>37987</c:v>
                </c:pt>
                <c:pt idx="57">
                  <c:v>38078</c:v>
                </c:pt>
                <c:pt idx="58">
                  <c:v>38169</c:v>
                </c:pt>
                <c:pt idx="59">
                  <c:v>38261</c:v>
                </c:pt>
                <c:pt idx="60">
                  <c:v>38353</c:v>
                </c:pt>
                <c:pt idx="61">
                  <c:v>38443</c:v>
                </c:pt>
                <c:pt idx="62">
                  <c:v>38534</c:v>
                </c:pt>
                <c:pt idx="63">
                  <c:v>38626</c:v>
                </c:pt>
                <c:pt idx="64">
                  <c:v>38718</c:v>
                </c:pt>
                <c:pt idx="65">
                  <c:v>38808</c:v>
                </c:pt>
                <c:pt idx="66">
                  <c:v>38899</c:v>
                </c:pt>
                <c:pt idx="67">
                  <c:v>38991</c:v>
                </c:pt>
                <c:pt idx="68">
                  <c:v>39083</c:v>
                </c:pt>
                <c:pt idx="69">
                  <c:v>39173</c:v>
                </c:pt>
                <c:pt idx="70">
                  <c:v>39264</c:v>
                </c:pt>
                <c:pt idx="71">
                  <c:v>39356</c:v>
                </c:pt>
                <c:pt idx="72">
                  <c:v>39448</c:v>
                </c:pt>
                <c:pt idx="73">
                  <c:v>39539</c:v>
                </c:pt>
                <c:pt idx="74">
                  <c:v>39630</c:v>
                </c:pt>
                <c:pt idx="75">
                  <c:v>39722</c:v>
                </c:pt>
                <c:pt idx="76">
                  <c:v>39814</c:v>
                </c:pt>
                <c:pt idx="77">
                  <c:v>39904</c:v>
                </c:pt>
                <c:pt idx="78">
                  <c:v>39995</c:v>
                </c:pt>
                <c:pt idx="79">
                  <c:v>40087</c:v>
                </c:pt>
                <c:pt idx="80">
                  <c:v>40179</c:v>
                </c:pt>
                <c:pt idx="81">
                  <c:v>40269</c:v>
                </c:pt>
                <c:pt idx="82">
                  <c:v>40360</c:v>
                </c:pt>
              </c:numCache>
            </c:numRef>
          </c:cat>
          <c:val>
            <c:numRef>
              <c:f>'HAVER'!$H$4:$H$87</c:f>
              <c:numCache>
                <c:formatCode>General</c:formatCode>
                <c:ptCount val="8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numCache>
            </c:numRef>
          </c:val>
        </c:ser>
        <c:marker val="1"/>
        <c:axId val="116852608"/>
        <c:axId val="116854144"/>
      </c:lineChart>
      <c:dateAx>
        <c:axId val="116852608"/>
        <c:scaling>
          <c:orientation val="minMax"/>
          <c:max val="40422"/>
        </c:scaling>
        <c:axPos val="b"/>
        <c:numFmt formatCode="yyyy" sourceLinked="1"/>
        <c:majorTickMark val="none"/>
        <c:tickLblPos val="nextTo"/>
        <c:crossAx val="116854144"/>
        <c:crossesAt val="-40"/>
        <c:auto val="1"/>
        <c:lblOffset val="100"/>
        <c:majorUnit val="4"/>
        <c:majorTimeUnit val="years"/>
      </c:dateAx>
      <c:valAx>
        <c:axId val="116854144"/>
        <c:scaling>
          <c:orientation val="minMax"/>
        </c:scaling>
        <c:axPos val="l"/>
        <c:majorGridlines/>
        <c:numFmt formatCode="0.0" sourceLinked="1"/>
        <c:majorTickMark val="none"/>
        <c:tickLblPos val="nextTo"/>
        <c:spPr>
          <a:ln w="9525">
            <a:noFill/>
          </a:ln>
        </c:spPr>
        <c:txPr>
          <a:bodyPr/>
          <a:lstStyle/>
          <a:p>
            <a:pPr>
              <a:defRPr baseline="0">
                <a:solidFill>
                  <a:sysClr val="windowText" lastClr="000000"/>
                </a:solidFill>
              </a:defRPr>
            </a:pPr>
            <a:endParaRPr lang="en-US"/>
          </a:p>
        </c:txPr>
        <c:crossAx val="116852608"/>
        <c:crosses val="autoZero"/>
        <c:crossBetween val="between"/>
      </c:valAx>
    </c:plotArea>
    <c:legend>
      <c:legendPos val="b"/>
      <c:legendEntry>
        <c:idx val="2"/>
        <c:delete val="1"/>
      </c:legendEntry>
      <c:layout>
        <c:manualLayout>
          <c:xMode val="edge"/>
          <c:yMode val="edge"/>
          <c:x val="4.8379457251776413E-2"/>
          <c:y val="0.85873739466777399"/>
          <c:w val="0.89999998845746632"/>
          <c:h val="9.2671547635493026E-2"/>
        </c:manualLayout>
      </c:layout>
    </c:legend>
    <c:plotVisOnly val="1"/>
  </c:chart>
  <c:spPr>
    <a:ln>
      <a:noFill/>
    </a:ln>
  </c:sp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9025871766029547E-2"/>
          <c:y val="9.1600424946881726E-2"/>
          <c:w val="0.72922098374066857"/>
          <c:h val="0.7427250760321642"/>
        </c:manualLayout>
      </c:layout>
      <c:pieChart>
        <c:varyColors val="1"/>
        <c:ser>
          <c:idx val="0"/>
          <c:order val="0"/>
          <c:dPt>
            <c:idx val="1"/>
            <c:spPr>
              <a:solidFill>
                <a:schemeClr val="accent1">
                  <a:lumMod val="60000"/>
                  <a:lumOff val="40000"/>
                </a:schemeClr>
              </a:solidFill>
            </c:spPr>
          </c:dPt>
          <c:dPt>
            <c:idx val="2"/>
            <c:spPr>
              <a:solidFill>
                <a:schemeClr val="bg1">
                  <a:lumMod val="75000"/>
                </a:schemeClr>
              </a:solidFill>
            </c:spPr>
          </c:dPt>
          <c:dPt>
            <c:idx val="3"/>
            <c:spPr>
              <a:solidFill>
                <a:srgbClr val="FF9900"/>
              </a:solidFill>
            </c:spPr>
          </c:dPt>
          <c:dPt>
            <c:idx val="4"/>
            <c:spPr>
              <a:solidFill>
                <a:schemeClr val="accent3"/>
              </a:solidFill>
            </c:spPr>
          </c:dPt>
          <c:dPt>
            <c:idx val="5"/>
            <c:spPr>
              <a:solidFill>
                <a:schemeClr val="tx1"/>
              </a:solidFill>
            </c:spPr>
          </c:dPt>
          <c:dLbls>
            <c:dLbl>
              <c:idx val="0"/>
              <c:spPr/>
              <c:txPr>
                <a:bodyPr/>
                <a:lstStyle/>
                <a:p>
                  <a:pPr>
                    <a:defRPr>
                      <a:solidFill>
                        <a:schemeClr val="bg1"/>
                      </a:solidFill>
                    </a:defRPr>
                  </a:pPr>
                  <a:endParaRPr lang="en-US"/>
                </a:p>
              </c:txPr>
            </c:dLbl>
            <c:dLbl>
              <c:idx val="2"/>
              <c:layout>
                <c:manualLayout>
                  <c:x val="-2.7108433734939776E-4"/>
                  <c:y val="-5.0131011165977117E-2"/>
                </c:manualLayout>
              </c:layout>
              <c:showVal val="1"/>
              <c:showCatName val="1"/>
            </c:dLbl>
            <c:dLbl>
              <c:idx val="3"/>
              <c:layout>
                <c:manualLayout>
                  <c:x val="-5.2927906738930414E-2"/>
                  <c:y val="-2.0830729492146856E-7"/>
                </c:manualLayout>
              </c:layout>
              <c:showVal val="1"/>
              <c:showCatName val="1"/>
            </c:dLbl>
            <c:dLbl>
              <c:idx val="4"/>
              <c:spPr/>
              <c:txPr>
                <a:bodyPr/>
                <a:lstStyle/>
                <a:p>
                  <a:pPr>
                    <a:defRPr>
                      <a:solidFill>
                        <a:schemeClr val="bg1"/>
                      </a:solidFill>
                    </a:defRPr>
                  </a:pPr>
                  <a:endParaRPr lang="en-US"/>
                </a:p>
              </c:txPr>
            </c:dLbl>
            <c:showVal val="1"/>
            <c:showCatName val="1"/>
            <c:showLeaderLines val="1"/>
          </c:dLbls>
          <c:cat>
            <c:strRef>
              <c:f>CreditNeedsConditions!$B$50:$H$50</c:f>
              <c:strCache>
                <c:ptCount val="6"/>
                <c:pt idx="0">
                  <c:v>Received the full amount requested</c:v>
                </c:pt>
                <c:pt idx="1">
                  <c:v>Received most of the amount requested</c:v>
                </c:pt>
                <c:pt idx="2">
                  <c:v>Received substantially less than the amount requested</c:v>
                </c:pt>
                <c:pt idx="3">
                  <c:v>Refused credit due to unattractive terms offered by the lender</c:v>
                </c:pt>
                <c:pt idx="4">
                  <c:v>Were denied credit</c:v>
                </c:pt>
                <c:pt idx="5">
                  <c:v>Other</c:v>
                </c:pt>
              </c:strCache>
            </c:strRef>
          </c:cat>
          <c:val>
            <c:numRef>
              <c:f>CreditNeedsConditions!$B$52:$H$52</c:f>
              <c:numCache>
                <c:formatCode>0.0%</c:formatCode>
                <c:ptCount val="7"/>
                <c:pt idx="0">
                  <c:v>0.14567425717429949</c:v>
                </c:pt>
                <c:pt idx="1">
                  <c:v>0.16843519851011632</c:v>
                </c:pt>
                <c:pt idx="2">
                  <c:v>0.11109582663167702</c:v>
                </c:pt>
                <c:pt idx="3">
                  <c:v>3.4565732667400352E-2</c:v>
                </c:pt>
                <c:pt idx="4">
                  <c:v>0.51917167527300556</c:v>
                </c:pt>
                <c:pt idx="5">
                  <c:v>2.1057309743502946E-2</c:v>
                </c:pt>
              </c:numCache>
            </c:numRef>
          </c:val>
        </c:ser>
        <c:dLbls>
          <c:showVal val="1"/>
        </c:dLbls>
        <c:firstSliceAng val="0"/>
      </c:pieChart>
    </c:plotArea>
    <c:plotVisOnly val="1"/>
  </c:chart>
  <c:spPr>
    <a:ln>
      <a:noFill/>
    </a:ln>
  </c:spPr>
  <c:externalData r:id="rId1"/>
</c:chartSpace>
</file>

<file path=ppt/drawings/drawing1.xml><?xml version="1.0" encoding="utf-8"?>
<c:userShapes xmlns:c="http://schemas.openxmlformats.org/drawingml/2006/chart">
  <cdr:relSizeAnchor xmlns:cdr="http://schemas.openxmlformats.org/drawingml/2006/chartDrawing">
    <cdr:from>
      <cdr:x>0.04413</cdr:x>
      <cdr:y>0.01429</cdr:y>
    </cdr:from>
    <cdr:to>
      <cdr:x>0.94919</cdr:x>
      <cdr:y>0.19256</cdr:y>
    </cdr:to>
    <cdr:sp macro="" textlink="">
      <cdr:nvSpPr>
        <cdr:cNvPr id="5" name="TextBox 4"/>
        <cdr:cNvSpPr txBox="1"/>
      </cdr:nvSpPr>
      <cdr:spPr>
        <a:xfrm xmlns:a="http://schemas.openxmlformats.org/drawingml/2006/main">
          <a:off x="381000" y="76200"/>
          <a:ext cx="7814661" cy="9508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200" b="1" dirty="0" smtClean="0">
              <a:solidFill>
                <a:schemeClr val="tx1"/>
              </a:solidFill>
              <a:latin typeface="Trebuchet MS" pitchFamily="34" charset="0"/>
            </a:rPr>
            <a:t>Change Nonfarm </a:t>
          </a:r>
          <a:r>
            <a:rPr lang="en-US" sz="2200" b="1" dirty="0">
              <a:solidFill>
                <a:schemeClr val="tx1"/>
              </a:solidFill>
              <a:latin typeface="Trebuchet MS" pitchFamily="34" charset="0"/>
            </a:rPr>
            <a:t>Payroll </a:t>
          </a:r>
          <a:r>
            <a:rPr lang="en-US" sz="2200" b="1" dirty="0" smtClean="0">
              <a:solidFill>
                <a:schemeClr val="tx1"/>
              </a:solidFill>
              <a:latin typeface="Trebuchet MS" pitchFamily="34" charset="0"/>
            </a:rPr>
            <a:t>Employment</a:t>
          </a:r>
        </a:p>
        <a:p xmlns:a="http://schemas.openxmlformats.org/drawingml/2006/main">
          <a:pPr algn="ctr"/>
          <a:r>
            <a:rPr lang="en-US" sz="1500" b="1" dirty="0" smtClean="0">
              <a:solidFill>
                <a:schemeClr val="tx1"/>
              </a:solidFill>
              <a:latin typeface="Trebuchet MS" pitchFamily="34" charset="0"/>
            </a:rPr>
            <a:t>August 2010, thousands</a:t>
          </a:r>
          <a:endParaRPr lang="en-US" sz="1500" b="1" dirty="0">
            <a:solidFill>
              <a:schemeClr val="tx1"/>
            </a:solidFill>
            <a:latin typeface="Trebuchet MS" pitchFamily="34" charset="0"/>
          </a:endParaRPr>
        </a:p>
      </cdr:txBody>
    </cdr:sp>
  </cdr:relSizeAnchor>
  <cdr:relSizeAnchor xmlns:cdr="http://schemas.openxmlformats.org/drawingml/2006/chartDrawing">
    <cdr:from>
      <cdr:x>0</cdr:x>
      <cdr:y>0.95714</cdr:y>
    </cdr:from>
    <cdr:to>
      <cdr:x>0.2824</cdr:x>
      <cdr:y>1</cdr:y>
    </cdr:to>
    <cdr:sp macro="" textlink="">
      <cdr:nvSpPr>
        <cdr:cNvPr id="2" name="TextBox 1"/>
        <cdr:cNvSpPr txBox="1"/>
      </cdr:nvSpPr>
      <cdr:spPr>
        <a:xfrm xmlns:a="http://schemas.openxmlformats.org/drawingml/2006/main">
          <a:off x="0" y="5105401"/>
          <a:ext cx="2438400" cy="2285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Trebuchet MS"/>
            </a:defRPr>
          </a:lvl1pPr>
          <a:lvl2pPr marL="457200" indent="0">
            <a:defRPr sz="1100">
              <a:latin typeface="Trebuchet MS"/>
            </a:defRPr>
          </a:lvl2pPr>
          <a:lvl3pPr marL="914400" indent="0">
            <a:defRPr sz="1100">
              <a:latin typeface="Trebuchet MS"/>
            </a:defRPr>
          </a:lvl3pPr>
          <a:lvl4pPr marL="1371600" indent="0">
            <a:defRPr sz="1100">
              <a:latin typeface="Trebuchet MS"/>
            </a:defRPr>
          </a:lvl4pPr>
          <a:lvl5pPr marL="1828800" indent="0">
            <a:defRPr sz="1100">
              <a:latin typeface="Trebuchet MS"/>
            </a:defRPr>
          </a:lvl5pPr>
          <a:lvl6pPr marL="2286000" indent="0">
            <a:defRPr sz="1100">
              <a:latin typeface="Trebuchet MS"/>
            </a:defRPr>
          </a:lvl6pPr>
          <a:lvl7pPr marL="2743200" indent="0">
            <a:defRPr sz="1100">
              <a:latin typeface="Trebuchet MS"/>
            </a:defRPr>
          </a:lvl7pPr>
          <a:lvl8pPr marL="3200400" indent="0">
            <a:defRPr sz="1100">
              <a:latin typeface="Trebuchet MS"/>
            </a:defRPr>
          </a:lvl8pPr>
          <a:lvl9pPr marL="3657600" indent="0">
            <a:defRPr sz="1100">
              <a:latin typeface="Trebuchet MS"/>
            </a:defRPr>
          </a:lvl9pPr>
        </a:lstStyle>
        <a:p xmlns:a="http://schemas.openxmlformats.org/drawingml/2006/main">
          <a:r>
            <a:rPr lang="en-US" sz="1000" dirty="0"/>
            <a:t>Source</a:t>
          </a:r>
          <a:r>
            <a:rPr lang="en-US" sz="1000" dirty="0" smtClean="0"/>
            <a:t>: U.S. Bureau of Labor Statistics</a:t>
          </a:r>
          <a:endParaRPr lang="en-US" sz="1000" dirty="0"/>
        </a:p>
      </cdr:txBody>
    </cdr:sp>
  </cdr:relSizeAnchor>
</c:userShapes>
</file>

<file path=ppt/drawings/drawing2.xml><?xml version="1.0" encoding="utf-8"?>
<c:userShapes xmlns:c="http://schemas.openxmlformats.org/drawingml/2006/chart">
  <cdr:relSizeAnchor xmlns:cdr="http://schemas.openxmlformats.org/drawingml/2006/chartDrawing">
    <cdr:from>
      <cdr:x>0.03738</cdr:x>
      <cdr:y>0.07813</cdr:y>
    </cdr:from>
    <cdr:to>
      <cdr:x>0.11513</cdr:x>
      <cdr:y>0.13862</cdr:y>
    </cdr:to>
    <cdr:sp macro="" textlink="">
      <cdr:nvSpPr>
        <cdr:cNvPr id="91139" name="Text Box 3"/>
        <cdr:cNvSpPr txBox="1">
          <a:spLocks xmlns:a="http://schemas.openxmlformats.org/drawingml/2006/main" noChangeArrowheads="1"/>
        </cdr:cNvSpPr>
      </cdr:nvSpPr>
      <cdr:spPr bwMode="auto">
        <a:xfrm xmlns:a="http://schemas.openxmlformats.org/drawingml/2006/main">
          <a:off x="304800" y="381000"/>
          <a:ext cx="633926" cy="29504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7432" rIns="0" bIns="0" anchor="t" upright="1"/>
        <a:lstStyle xmlns:a="http://schemas.openxmlformats.org/drawingml/2006/main"/>
        <a:p xmlns:a="http://schemas.openxmlformats.org/drawingml/2006/main">
          <a:pPr algn="l" rtl="0">
            <a:defRPr sz="1000"/>
          </a:pPr>
          <a:r>
            <a:rPr lang="en-US" sz="1200" b="0" i="0" strike="noStrike" dirty="0">
              <a:solidFill>
                <a:sysClr val="windowText" lastClr="000000"/>
              </a:solidFill>
              <a:latin typeface="Trebuchet MS" pitchFamily="34" charset="0"/>
              <a:cs typeface="Times New Roman"/>
            </a:rPr>
            <a:t>percent</a:t>
          </a:r>
        </a:p>
      </cdr:txBody>
    </cdr:sp>
  </cdr:relSizeAnchor>
  <cdr:relSizeAnchor xmlns:cdr="http://schemas.openxmlformats.org/drawingml/2006/chartDrawing">
    <cdr:from>
      <cdr:x>0.33296</cdr:x>
      <cdr:y>0.39641</cdr:y>
    </cdr:from>
    <cdr:to>
      <cdr:x>0.57159</cdr:x>
      <cdr:y>0.44535</cdr:y>
    </cdr:to>
    <cdr:sp macro="" textlink="">
      <cdr:nvSpPr>
        <cdr:cNvPr id="5" name="TextBox 4"/>
        <cdr:cNvSpPr txBox="1"/>
      </cdr:nvSpPr>
      <cdr:spPr>
        <a:xfrm xmlns:a="http://schemas.openxmlformats.org/drawingml/2006/main">
          <a:off x="2857500" y="2314575"/>
          <a:ext cx="2047875" cy="285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0.68142</cdr:x>
      <cdr:y>0.52381</cdr:y>
    </cdr:from>
    <cdr:to>
      <cdr:x>0.97997</cdr:x>
      <cdr:y>0.60317</cdr:y>
    </cdr:to>
    <cdr:sp macro="" textlink="">
      <cdr:nvSpPr>
        <cdr:cNvPr id="6" name="TextBox 5"/>
        <cdr:cNvSpPr txBox="1"/>
      </cdr:nvSpPr>
      <cdr:spPr>
        <a:xfrm xmlns:a="http://schemas.openxmlformats.org/drawingml/2006/main">
          <a:off x="5867400" y="2514600"/>
          <a:ext cx="2570695" cy="3809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b="1" baseline="0" dirty="0">
              <a:solidFill>
                <a:schemeClr val="accent1"/>
              </a:solidFill>
              <a:latin typeface="Trebuchet MS" pitchFamily="34" charset="0"/>
            </a:rPr>
            <a:t>Civilian Unemployment Rate</a:t>
          </a:r>
          <a:endParaRPr lang="en-US" sz="1100" b="1" dirty="0">
            <a:solidFill>
              <a:schemeClr val="accent1"/>
            </a:solidFill>
            <a:latin typeface="Trebuchet MS" pitchFamily="34" charset="0"/>
          </a:endParaRPr>
        </a:p>
      </cdr:txBody>
    </cdr:sp>
  </cdr:relSizeAnchor>
  <cdr:relSizeAnchor xmlns:cdr="http://schemas.openxmlformats.org/drawingml/2006/chartDrawing">
    <cdr:from>
      <cdr:x>0</cdr:x>
      <cdr:y>0.95238</cdr:y>
    </cdr:from>
    <cdr:to>
      <cdr:x>0.47705</cdr:x>
      <cdr:y>1</cdr:y>
    </cdr:to>
    <cdr:sp macro="" textlink="">
      <cdr:nvSpPr>
        <cdr:cNvPr id="4" name="TextBox 1"/>
        <cdr:cNvSpPr txBox="1"/>
      </cdr:nvSpPr>
      <cdr:spPr>
        <a:xfrm xmlns:a="http://schemas.openxmlformats.org/drawingml/2006/main">
          <a:off x="0" y="4572000"/>
          <a:ext cx="4107687"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a:t>Source</a:t>
          </a:r>
          <a:r>
            <a:rPr lang="en-US" sz="1000" dirty="0" smtClean="0"/>
            <a:t>: U.S. Bureau of Labor Statistics</a:t>
          </a:r>
          <a:endParaRPr lang="en-US" sz="1000" dirty="0"/>
        </a:p>
      </cdr:txBody>
    </cdr:sp>
  </cdr:relSizeAnchor>
  <cdr:relSizeAnchor xmlns:cdr="http://schemas.openxmlformats.org/drawingml/2006/chartDrawing">
    <cdr:from>
      <cdr:x>0.71105</cdr:x>
      <cdr:y>0.9644</cdr:y>
    </cdr:from>
    <cdr:to>
      <cdr:x>0.96962</cdr:x>
      <cdr:y>1</cdr:y>
    </cdr:to>
    <cdr:sp macro="" textlink="">
      <cdr:nvSpPr>
        <cdr:cNvPr id="3" name="TextBox 5"/>
        <cdr:cNvSpPr txBox="1"/>
      </cdr:nvSpPr>
      <cdr:spPr>
        <a:xfrm xmlns:a="http://schemas.openxmlformats.org/drawingml/2006/main">
          <a:off x="6163233" y="6073588"/>
          <a:ext cx="2241178" cy="2241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a:t>Assumes recession ended June 09.</a:t>
          </a:r>
        </a:p>
      </cdr:txBody>
    </cdr:sp>
  </cdr:relSizeAnchor>
</c:userShapes>
</file>

<file path=ppt/drawings/drawing3.xml><?xml version="1.0" encoding="utf-8"?>
<c:userShapes xmlns:c="http://schemas.openxmlformats.org/drawingml/2006/chart">
  <cdr:relSizeAnchor xmlns:cdr="http://schemas.openxmlformats.org/drawingml/2006/chartDrawing">
    <cdr:from>
      <cdr:x>0.83689</cdr:x>
      <cdr:y>0.88492</cdr:y>
    </cdr:from>
    <cdr:to>
      <cdr:x>1</cdr:x>
      <cdr:y>0.92603</cdr:y>
    </cdr:to>
    <cdr:sp macro="" textlink="">
      <cdr:nvSpPr>
        <cdr:cNvPr id="5" name="TextBox 1"/>
        <cdr:cNvSpPr txBox="1"/>
      </cdr:nvSpPr>
      <cdr:spPr>
        <a:xfrm xmlns:a="http://schemas.openxmlformats.org/drawingml/2006/main">
          <a:off x="7385112" y="4876800"/>
          <a:ext cx="1414853" cy="22655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000" b="0" dirty="0">
              <a:latin typeface="Trebuchet MS" pitchFamily="34" charset="0"/>
            </a:rPr>
            <a:t>through</a:t>
          </a:r>
          <a:r>
            <a:rPr lang="en-US" sz="1000" b="0" baseline="0" dirty="0">
              <a:latin typeface="Trebuchet MS" pitchFamily="34" charset="0"/>
            </a:rPr>
            <a:t> </a:t>
          </a:r>
          <a:r>
            <a:rPr lang="en-US" sz="1000" b="0" dirty="0">
              <a:latin typeface="Trebuchet MS" pitchFamily="34" charset="0"/>
            </a:rPr>
            <a:t>August</a:t>
          </a:r>
        </a:p>
      </cdr:txBody>
    </cdr:sp>
  </cdr:relSizeAnchor>
  <cdr:relSizeAnchor xmlns:cdr="http://schemas.openxmlformats.org/drawingml/2006/chartDrawing">
    <cdr:from>
      <cdr:x>0</cdr:x>
      <cdr:y>0.96048</cdr:y>
    </cdr:from>
    <cdr:to>
      <cdr:x>0.47705</cdr:x>
      <cdr:y>0.99493</cdr:y>
    </cdr:to>
    <cdr:sp macro="" textlink="">
      <cdr:nvSpPr>
        <cdr:cNvPr id="4" name="TextBox 1"/>
        <cdr:cNvSpPr txBox="1"/>
      </cdr:nvSpPr>
      <cdr:spPr>
        <a:xfrm xmlns:a="http://schemas.openxmlformats.org/drawingml/2006/main">
          <a:off x="0" y="6047207"/>
          <a:ext cx="4134971" cy="2168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a:t>Source: Conference Board</a:t>
          </a:r>
        </a:p>
      </cdr:txBody>
    </cdr:sp>
  </cdr:relSizeAnchor>
  <cdr:relSizeAnchor xmlns:cdr="http://schemas.openxmlformats.org/drawingml/2006/chartDrawing">
    <cdr:from>
      <cdr:x>0.71105</cdr:x>
      <cdr:y>0.9644</cdr:y>
    </cdr:from>
    <cdr:to>
      <cdr:x>0.96962</cdr:x>
      <cdr:y>1</cdr:y>
    </cdr:to>
    <cdr:sp macro="" textlink="">
      <cdr:nvSpPr>
        <cdr:cNvPr id="6" name="TextBox 5"/>
        <cdr:cNvSpPr txBox="1"/>
      </cdr:nvSpPr>
      <cdr:spPr>
        <a:xfrm xmlns:a="http://schemas.openxmlformats.org/drawingml/2006/main">
          <a:off x="6163233" y="6073588"/>
          <a:ext cx="2241178" cy="2241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a:t>Assumes recession ended June 09.</a:t>
          </a:r>
        </a:p>
      </cdr:txBody>
    </cdr:sp>
  </cdr:relSizeAnchor>
  <cdr:relSizeAnchor xmlns:cdr="http://schemas.openxmlformats.org/drawingml/2006/chartDrawing">
    <cdr:from>
      <cdr:x>0.57028</cdr:x>
      <cdr:y>0.9264</cdr:y>
    </cdr:from>
    <cdr:to>
      <cdr:x>0.98316</cdr:x>
      <cdr:y>0.96788</cdr:y>
    </cdr:to>
    <cdr:sp macro="" textlink="">
      <cdr:nvSpPr>
        <cdr:cNvPr id="7" name="TextBox 1"/>
        <cdr:cNvSpPr txBox="1"/>
      </cdr:nvSpPr>
      <cdr:spPr>
        <a:xfrm xmlns:a="http://schemas.openxmlformats.org/drawingml/2006/main">
          <a:off x="4946712" y="5105400"/>
          <a:ext cx="3581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t>(percentage of respondents reporting jobs are plentiful)</a:t>
          </a:r>
          <a:endParaRPr lang="en-US" sz="1000" dirty="0"/>
        </a:p>
      </cdr:txBody>
    </cdr:sp>
  </cdr:relSizeAnchor>
  <cdr:relSizeAnchor xmlns:cdr="http://schemas.openxmlformats.org/drawingml/2006/chartDrawing">
    <cdr:from>
      <cdr:x>0.14861</cdr:x>
      <cdr:y>0.9264</cdr:y>
    </cdr:from>
    <cdr:to>
      <cdr:x>0.56149</cdr:x>
      <cdr:y>0.96788</cdr:y>
    </cdr:to>
    <cdr:sp macro="" textlink="">
      <cdr:nvSpPr>
        <cdr:cNvPr id="8" name="TextBox 1"/>
        <cdr:cNvSpPr txBox="1"/>
      </cdr:nvSpPr>
      <cdr:spPr>
        <a:xfrm xmlns:a="http://schemas.openxmlformats.org/drawingml/2006/main">
          <a:off x="1289112" y="5105400"/>
          <a:ext cx="3581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t>Index: 1985=100</a:t>
          </a:r>
          <a:endParaRPr lang="en-US" sz="1000" dirty="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3" name="Straight Connector 2"/>
        <cdr:cNvSpPr/>
      </cdr:nvSpPr>
      <cdr:spPr bwMode="auto">
        <a:xfrm xmlns:a="http://schemas.openxmlformats.org/drawingml/2006/main">
          <a:off x="-152400" y="-1143000"/>
          <a:ext cx="0" cy="0"/>
        </a:xfrm>
        <a:prstGeom xmlns:a="http://schemas.openxmlformats.org/drawingml/2006/main" prst="line">
          <a:avLst/>
        </a:prstGeom>
        <a:solidFill xmlns:a="http://schemas.openxmlformats.org/drawingml/2006/main">
          <a:schemeClr val="accent1"/>
        </a:solidFill>
        <a:ln xmlns:a="http://schemas.openxmlformats.org/drawingml/2006/main" w="9525" cap="flat" cmpd="sng" algn="ctr">
          <a:solidFill>
            <a:schemeClr val="tx1"/>
          </a:solidFill>
          <a:prstDash val="solid"/>
          <a:round/>
          <a:headEnd type="none" w="med" len="med"/>
          <a:tailEnd type="none" w="med" len="med"/>
        </a:ln>
        <a:effec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userShapes>
</file>

<file path=ppt/drawings/drawing5.xml><?xml version="1.0" encoding="utf-8"?>
<c:userShapes xmlns:c="http://schemas.openxmlformats.org/drawingml/2006/chart">
  <cdr:relSizeAnchor xmlns:cdr="http://schemas.openxmlformats.org/drawingml/2006/chartDrawing">
    <cdr:from>
      <cdr:x>0.00191</cdr:x>
      <cdr:y>0.05929</cdr:y>
    </cdr:from>
    <cdr:to>
      <cdr:x>0.16529</cdr:x>
      <cdr:y>0.17193</cdr:y>
    </cdr:to>
    <cdr:sp macro="" textlink="">
      <cdr:nvSpPr>
        <cdr:cNvPr id="2" name="TextBox 1"/>
        <cdr:cNvSpPr txBox="1"/>
      </cdr:nvSpPr>
      <cdr:spPr>
        <a:xfrm xmlns:a="http://schemas.openxmlformats.org/drawingml/2006/main">
          <a:off x="14969" y="321900"/>
          <a:ext cx="1280431" cy="6115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000" dirty="0"/>
            <a:t>net</a:t>
          </a:r>
        </a:p>
        <a:p xmlns:a="http://schemas.openxmlformats.org/drawingml/2006/main">
          <a:r>
            <a:rPr lang="en-US" sz="1000" dirty="0"/>
            <a:t>percentage</a:t>
          </a:r>
        </a:p>
      </cdr:txBody>
    </cdr:sp>
  </cdr:relSizeAnchor>
  <cdr:relSizeAnchor xmlns:cdr="http://schemas.openxmlformats.org/drawingml/2006/chartDrawing">
    <cdr:from>
      <cdr:x>0.84798</cdr:x>
      <cdr:y>0.96443</cdr:y>
    </cdr:from>
    <cdr:to>
      <cdr:x>1</cdr:x>
      <cdr:y>0.99876</cdr:y>
    </cdr:to>
    <cdr:sp macro="" textlink="">
      <cdr:nvSpPr>
        <cdr:cNvPr id="3" name="TextBox 1"/>
        <cdr:cNvSpPr txBox="1"/>
      </cdr:nvSpPr>
      <cdr:spPr>
        <a:xfrm xmlns:a="http://schemas.openxmlformats.org/drawingml/2006/main">
          <a:off x="7354956" y="6062870"/>
          <a:ext cx="1317083" cy="21585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Trebuchet MS"/>
            </a:defRPr>
          </a:lvl1pPr>
          <a:lvl2pPr marL="457200" indent="0">
            <a:defRPr sz="1100">
              <a:latin typeface="Trebuchet MS"/>
            </a:defRPr>
          </a:lvl2pPr>
          <a:lvl3pPr marL="914400" indent="0">
            <a:defRPr sz="1100">
              <a:latin typeface="Trebuchet MS"/>
            </a:defRPr>
          </a:lvl3pPr>
          <a:lvl4pPr marL="1371600" indent="0">
            <a:defRPr sz="1100">
              <a:latin typeface="Trebuchet MS"/>
            </a:defRPr>
          </a:lvl4pPr>
          <a:lvl5pPr marL="1828800" indent="0">
            <a:defRPr sz="1100">
              <a:latin typeface="Trebuchet MS"/>
            </a:defRPr>
          </a:lvl5pPr>
          <a:lvl6pPr marL="2286000" indent="0">
            <a:defRPr sz="1100">
              <a:latin typeface="Trebuchet MS"/>
            </a:defRPr>
          </a:lvl6pPr>
          <a:lvl7pPr marL="2743200" indent="0">
            <a:defRPr sz="1100">
              <a:latin typeface="Trebuchet MS"/>
            </a:defRPr>
          </a:lvl7pPr>
          <a:lvl8pPr marL="3200400" indent="0">
            <a:defRPr sz="1100">
              <a:latin typeface="Trebuchet MS"/>
            </a:defRPr>
          </a:lvl8pPr>
          <a:lvl9pPr marL="3657600" indent="0">
            <a:defRPr sz="1100">
              <a:latin typeface="Trebuchet MS"/>
            </a:defRPr>
          </a:lvl9pPr>
        </a:lstStyle>
        <a:p xmlns:a="http://schemas.openxmlformats.org/drawingml/2006/main">
          <a:pPr algn="r"/>
          <a:r>
            <a:rPr lang="en-US" sz="1000" b="0" dirty="0">
              <a:latin typeface="Trebuchet MS" pitchFamily="34" charset="0"/>
            </a:rPr>
            <a:t>through</a:t>
          </a:r>
          <a:r>
            <a:rPr lang="en-US" sz="1000" b="0" baseline="0" dirty="0">
              <a:latin typeface="Trebuchet MS" pitchFamily="34" charset="0"/>
            </a:rPr>
            <a:t> Q2 2010</a:t>
          </a:r>
          <a:endParaRPr lang="en-US" sz="1000" b="0" dirty="0">
            <a:latin typeface="Trebuchet MS" pitchFamily="34"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0.95731</cdr:y>
    </cdr:from>
    <cdr:to>
      <cdr:x>0.98873</cdr:x>
      <cdr:y>1</cdr:y>
    </cdr:to>
    <cdr:sp macro="" textlink="">
      <cdr:nvSpPr>
        <cdr:cNvPr id="2" name="TextBox 1"/>
        <cdr:cNvSpPr txBox="1"/>
      </cdr:nvSpPr>
      <cdr:spPr>
        <a:xfrm xmlns:a="http://schemas.openxmlformats.org/drawingml/2006/main">
          <a:off x="-40705" y="6040642"/>
          <a:ext cx="8572500" cy="26865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i="1" dirty="0">
              <a:latin typeface="Trebuchet MS" pitchFamily="34" charset="0"/>
            </a:rPr>
            <a:t>Note: Home Price Indices data</a:t>
          </a:r>
          <a:r>
            <a:rPr lang="en-US" sz="900" i="1" baseline="0" dirty="0">
              <a:latin typeface="Trebuchet MS" pitchFamily="34" charset="0"/>
            </a:rPr>
            <a:t> through June 2010; Months' Supply data through July </a:t>
          </a:r>
          <a:r>
            <a:rPr lang="en-US" sz="900" i="1" baseline="0" dirty="0" smtClean="0">
              <a:latin typeface="Trebuchet MS" pitchFamily="34" charset="0"/>
            </a:rPr>
            <a:t>2010;</a:t>
          </a:r>
          <a:r>
            <a:rPr lang="en-US" sz="900" i="1" dirty="0" smtClean="0">
              <a:latin typeface="Trebuchet MS" pitchFamily="34" charset="0"/>
            </a:rPr>
            <a:t> </a:t>
          </a:r>
          <a:r>
            <a:rPr lang="en-US" sz="900" i="1" dirty="0" err="1" smtClean="0">
              <a:latin typeface="Trebuchet MS" pitchFamily="34" charset="0"/>
            </a:rPr>
            <a:t>CoreLogic</a:t>
          </a:r>
          <a:r>
            <a:rPr lang="en-US" sz="900" i="1" dirty="0" smtClean="0">
              <a:latin typeface="Trebuchet MS" pitchFamily="34" charset="0"/>
            </a:rPr>
            <a:t> index includes distressed properties</a:t>
          </a:r>
          <a:endParaRPr lang="en-US" sz="900" i="1" dirty="0">
            <a:latin typeface="Trebuchet MS"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0.96048</cdr:y>
    </cdr:from>
    <cdr:to>
      <cdr:x>0.47705</cdr:x>
      <cdr:y>0.99493</cdr:y>
    </cdr:to>
    <cdr:sp macro="" textlink="">
      <cdr:nvSpPr>
        <cdr:cNvPr id="4" name="TextBox 1"/>
        <cdr:cNvSpPr txBox="1"/>
      </cdr:nvSpPr>
      <cdr:spPr>
        <a:xfrm xmlns:a="http://schemas.openxmlformats.org/drawingml/2006/main">
          <a:off x="0" y="6047207"/>
          <a:ext cx="4134971" cy="2168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a:t>Source: Blue Chip Panel of Economists, Bureau of Economic Analysis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FD20F4E-9EBC-4EE6-B453-89724649F13B}" type="datetimeFigureOut">
              <a:rPr lang="en-US" smtClean="0"/>
              <a:pPr/>
              <a:t>9/10/2010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8DE349BA-C286-4098-AD72-B49AB45FF00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Most=60%</a:t>
            </a:r>
            <a:endParaRPr lang="en-US" dirty="0"/>
          </a:p>
        </p:txBody>
      </p:sp>
      <p:sp>
        <p:nvSpPr>
          <p:cNvPr id="4" name="Slide Number Placeholder 3"/>
          <p:cNvSpPr>
            <a:spLocks noGrp="1"/>
          </p:cNvSpPr>
          <p:nvPr>
            <p:ph type="sldNum" sz="quarter" idx="10"/>
          </p:nvPr>
        </p:nvSpPr>
        <p:spPr/>
        <p:txBody>
          <a:bodyPr/>
          <a:lstStyle/>
          <a:p>
            <a:fld id="{8DE349BA-C286-4098-AD72-B49AB45FF00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Most=60%</a:t>
            </a:r>
            <a:endParaRPr lang="en-US" dirty="0"/>
          </a:p>
        </p:txBody>
      </p:sp>
      <p:sp>
        <p:nvSpPr>
          <p:cNvPr id="4" name="Slide Number Placeholder 3"/>
          <p:cNvSpPr>
            <a:spLocks noGrp="1"/>
          </p:cNvSpPr>
          <p:nvPr>
            <p:ph type="sldNum" sz="quarter" idx="10"/>
          </p:nvPr>
        </p:nvSpPr>
        <p:spPr/>
        <p:txBody>
          <a:bodyPr/>
          <a:lstStyle/>
          <a:p>
            <a:fld id="{8DE349BA-C286-4098-AD72-B49AB45FF008}"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Most=60%</a:t>
            </a:r>
            <a:endParaRPr lang="en-US" dirty="0"/>
          </a:p>
        </p:txBody>
      </p:sp>
      <p:sp>
        <p:nvSpPr>
          <p:cNvPr id="4" name="Slide Number Placeholder 3"/>
          <p:cNvSpPr>
            <a:spLocks noGrp="1"/>
          </p:cNvSpPr>
          <p:nvPr>
            <p:ph type="sldNum" sz="quarter" idx="10"/>
          </p:nvPr>
        </p:nvSpPr>
        <p:spPr/>
        <p:txBody>
          <a:bodyPr/>
          <a:lstStyle/>
          <a:p>
            <a:fld id="{8DE349BA-C286-4098-AD72-B49AB45FF008}"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Most=60%</a:t>
            </a:r>
            <a:endParaRPr lang="en-US" dirty="0"/>
          </a:p>
        </p:txBody>
      </p:sp>
      <p:sp>
        <p:nvSpPr>
          <p:cNvPr id="4" name="Slide Number Placeholder 3"/>
          <p:cNvSpPr>
            <a:spLocks noGrp="1"/>
          </p:cNvSpPr>
          <p:nvPr>
            <p:ph type="sldNum" sz="quarter" idx="10"/>
          </p:nvPr>
        </p:nvSpPr>
        <p:spPr/>
        <p:txBody>
          <a:bodyPr/>
          <a:lstStyle/>
          <a:p>
            <a:fld id="{8DE349BA-C286-4098-AD72-B49AB45FF008}"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the firms that you work with that sought credit from a financial institution in the past 3 month, what was the outcome (by percentage): </a:t>
            </a:r>
            <a:endParaRPr lang="en-US" dirty="0"/>
          </a:p>
        </p:txBody>
      </p:sp>
      <p:sp>
        <p:nvSpPr>
          <p:cNvPr id="4" name="Slide Number Placeholder 3"/>
          <p:cNvSpPr>
            <a:spLocks noGrp="1"/>
          </p:cNvSpPr>
          <p:nvPr>
            <p:ph type="sldNum" sz="quarter" idx="10"/>
          </p:nvPr>
        </p:nvSpPr>
        <p:spPr/>
        <p:txBody>
          <a:bodyPr/>
          <a:lstStyle/>
          <a:p>
            <a:fld id="{8DE349BA-C286-4098-AD72-B49AB45FF008}" type="slidenum">
              <a:rPr lang="en-US" smtClean="0"/>
              <a:pPr/>
              <a:t>12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Most=60%</a:t>
            </a:r>
            <a:endParaRPr lang="en-US" dirty="0"/>
          </a:p>
        </p:txBody>
      </p:sp>
      <p:sp>
        <p:nvSpPr>
          <p:cNvPr id="4" name="Slide Number Placeholder 3"/>
          <p:cNvSpPr>
            <a:spLocks noGrp="1"/>
          </p:cNvSpPr>
          <p:nvPr>
            <p:ph type="sldNum" sz="quarter" idx="10"/>
          </p:nvPr>
        </p:nvSpPr>
        <p:spPr/>
        <p:txBody>
          <a:bodyPr/>
          <a:lstStyle/>
          <a:p>
            <a:fld id="{8DE349BA-C286-4098-AD72-B49AB45FF008}" type="slidenum">
              <a:rPr lang="en-US" smtClean="0"/>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Most=60%</a:t>
            </a:r>
            <a:endParaRPr lang="en-US" dirty="0"/>
          </a:p>
        </p:txBody>
      </p:sp>
      <p:sp>
        <p:nvSpPr>
          <p:cNvPr id="4" name="Slide Number Placeholder 3"/>
          <p:cNvSpPr>
            <a:spLocks noGrp="1"/>
          </p:cNvSpPr>
          <p:nvPr>
            <p:ph type="sldNum" sz="quarter" idx="10"/>
          </p:nvPr>
        </p:nvSpPr>
        <p:spPr/>
        <p:txBody>
          <a:bodyPr/>
          <a:lstStyle/>
          <a:p>
            <a:fld id="{8DE349BA-C286-4098-AD72-B49AB45FF008}"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grpSp>
        <p:nvGrpSpPr>
          <p:cNvPr id="2" name="Group 45"/>
          <p:cNvGrpSpPr>
            <a:grpSpLocks/>
          </p:cNvGrpSpPr>
          <p:nvPr/>
        </p:nvGrpSpPr>
        <p:grpSpPr bwMode="auto">
          <a:xfrm>
            <a:off x="0" y="0"/>
            <a:ext cx="9144000" cy="6842125"/>
            <a:chOff x="0" y="0"/>
            <a:chExt cx="5760" cy="4310"/>
          </a:xfrm>
        </p:grpSpPr>
        <p:pic>
          <p:nvPicPr>
            <p:cNvPr id="4" name="Picture 43"/>
            <p:cNvPicPr>
              <a:picLocks noChangeAspect="1" noChangeArrowheads="1"/>
            </p:cNvPicPr>
            <p:nvPr userDrawn="1"/>
          </p:nvPicPr>
          <p:blipFill>
            <a:blip r:embed="rId2" cstate="print"/>
            <a:srcRect l="642" t="995" r="642" b="995"/>
            <a:stretch>
              <a:fillRect/>
            </a:stretch>
          </p:blipFill>
          <p:spPr bwMode="auto">
            <a:xfrm>
              <a:off x="0" y="0"/>
              <a:ext cx="5760" cy="4310"/>
            </a:xfrm>
            <a:prstGeom prst="rect">
              <a:avLst/>
            </a:prstGeom>
            <a:noFill/>
            <a:ln w="9525">
              <a:noFill/>
              <a:miter lim="800000"/>
              <a:headEnd/>
              <a:tailEnd/>
            </a:ln>
          </p:spPr>
        </p:pic>
        <p:pic>
          <p:nvPicPr>
            <p:cNvPr id="5" name="Picture 44"/>
            <p:cNvPicPr>
              <a:picLocks noChangeAspect="1" noChangeArrowheads="1"/>
            </p:cNvPicPr>
            <p:nvPr userDrawn="1"/>
          </p:nvPicPr>
          <p:blipFill>
            <a:blip r:embed="rId2" cstate="print"/>
            <a:srcRect l="36838" t="27124" r="22031" b="19778"/>
            <a:stretch>
              <a:fillRect/>
            </a:stretch>
          </p:blipFill>
          <p:spPr bwMode="auto">
            <a:xfrm>
              <a:off x="3272" y="1728"/>
              <a:ext cx="2400" cy="2335"/>
            </a:xfrm>
            <a:prstGeom prst="rect">
              <a:avLst/>
            </a:prstGeom>
            <a:noFill/>
            <a:ln w="9525">
              <a:noFill/>
              <a:miter lim="800000"/>
              <a:headEnd/>
              <a:tailEnd/>
            </a:ln>
          </p:spPr>
        </p:pic>
      </p:grpSp>
      <p:pic>
        <p:nvPicPr>
          <p:cNvPr id="7" name="Picture 46"/>
          <p:cNvPicPr>
            <a:picLocks noChangeAspect="1" noChangeArrowheads="1"/>
          </p:cNvPicPr>
          <p:nvPr/>
        </p:nvPicPr>
        <p:blipFill>
          <a:blip r:embed="rId3" cstate="print"/>
          <a:srcRect/>
          <a:stretch>
            <a:fillRect/>
          </a:stretch>
        </p:blipFill>
        <p:spPr bwMode="auto">
          <a:xfrm>
            <a:off x="7226300" y="5588000"/>
            <a:ext cx="1676400" cy="798513"/>
          </a:xfrm>
          <a:prstGeom prst="rect">
            <a:avLst/>
          </a:prstGeom>
          <a:noFill/>
          <a:ln w="9525">
            <a:noFill/>
            <a:miter lim="800000"/>
            <a:headEnd/>
            <a:tailEnd/>
          </a:ln>
        </p:spPr>
      </p:pic>
      <p:sp>
        <p:nvSpPr>
          <p:cNvPr id="8" name="Rectangle 16"/>
          <p:cNvSpPr>
            <a:spLocks noGrp="1" noChangeArrowheads="1"/>
          </p:cNvSpPr>
          <p:nvPr>
            <p:ph type="ctrTitle"/>
          </p:nvPr>
        </p:nvSpPr>
        <p:spPr>
          <a:xfrm>
            <a:off x="3429000" y="1752600"/>
            <a:ext cx="4953000" cy="1905000"/>
          </a:xfrm>
        </p:spPr>
        <p:txBody>
          <a:bodyPr anchor="t"/>
          <a:lstStyle>
            <a:lvl1pPr algn="r">
              <a:lnSpc>
                <a:spcPct val="150000"/>
              </a:lnSpc>
              <a:defRPr b="1">
                <a:solidFill>
                  <a:schemeClr val="accent4">
                    <a:lumMod val="75000"/>
                  </a:schemeClr>
                </a:solidFill>
                <a:latin typeface="Trebuchet MS" pitchFamily="34" charset="0"/>
              </a:defRPr>
            </a:lvl1pPr>
          </a:lstStyle>
          <a:p>
            <a:r>
              <a:rPr lang="en-US" smtClean="0"/>
              <a:t>Click to edit Master title style</a:t>
            </a:r>
            <a:endParaRPr lang="en-US" dirty="0"/>
          </a:p>
        </p:txBody>
      </p:sp>
      <p:sp>
        <p:nvSpPr>
          <p:cNvPr id="10" name="Footer Placeholder 9"/>
          <p:cNvSpPr>
            <a:spLocks noGrp="1"/>
          </p:cNvSpPr>
          <p:nvPr>
            <p:ph type="ftr" sz="quarter" idx="10"/>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a:xfrm>
            <a:off x="7239000" y="6629400"/>
            <a:ext cx="1905000" cy="228600"/>
          </a:xfrm>
          <a:prstGeom prst="rect">
            <a:avLst/>
          </a:prstGeom>
        </p:spPr>
        <p:txBody>
          <a:bodyPr/>
          <a:lstStyle>
            <a:lvl1pPr>
              <a:defRPr/>
            </a:lvl1pPr>
          </a:lstStyle>
          <a:p>
            <a:fld id="{4DD1825F-52B6-45B9-9681-125E8F9CB83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grpSp>
        <p:nvGrpSpPr>
          <p:cNvPr id="2" name="Group 45"/>
          <p:cNvGrpSpPr>
            <a:grpSpLocks/>
          </p:cNvGrpSpPr>
          <p:nvPr/>
        </p:nvGrpSpPr>
        <p:grpSpPr bwMode="auto">
          <a:xfrm>
            <a:off x="0" y="0"/>
            <a:ext cx="9144000" cy="6842125"/>
            <a:chOff x="0" y="0"/>
            <a:chExt cx="5760" cy="4310"/>
          </a:xfrm>
        </p:grpSpPr>
        <p:pic>
          <p:nvPicPr>
            <p:cNvPr id="4" name="Picture 43"/>
            <p:cNvPicPr>
              <a:picLocks noChangeAspect="1" noChangeArrowheads="1"/>
            </p:cNvPicPr>
            <p:nvPr userDrawn="1"/>
          </p:nvPicPr>
          <p:blipFill>
            <a:blip r:embed="rId2" cstate="print"/>
            <a:srcRect l="642" t="995" r="642" b="995"/>
            <a:stretch>
              <a:fillRect/>
            </a:stretch>
          </p:blipFill>
          <p:spPr bwMode="auto">
            <a:xfrm>
              <a:off x="0" y="0"/>
              <a:ext cx="5760" cy="4310"/>
            </a:xfrm>
            <a:prstGeom prst="rect">
              <a:avLst/>
            </a:prstGeom>
            <a:noFill/>
            <a:ln w="9525">
              <a:noFill/>
              <a:miter lim="800000"/>
              <a:headEnd/>
              <a:tailEnd/>
            </a:ln>
          </p:spPr>
        </p:pic>
        <p:pic>
          <p:nvPicPr>
            <p:cNvPr id="5" name="Picture 44"/>
            <p:cNvPicPr>
              <a:picLocks noChangeAspect="1" noChangeArrowheads="1"/>
            </p:cNvPicPr>
            <p:nvPr userDrawn="1"/>
          </p:nvPicPr>
          <p:blipFill>
            <a:blip r:embed="rId2" cstate="print"/>
            <a:srcRect l="36838" t="27124" r="22031" b="19778"/>
            <a:stretch>
              <a:fillRect/>
            </a:stretch>
          </p:blipFill>
          <p:spPr bwMode="auto">
            <a:xfrm>
              <a:off x="3272" y="1728"/>
              <a:ext cx="2400" cy="2335"/>
            </a:xfrm>
            <a:prstGeom prst="rect">
              <a:avLst/>
            </a:prstGeom>
            <a:noFill/>
            <a:ln w="9525">
              <a:noFill/>
              <a:miter lim="800000"/>
              <a:headEnd/>
              <a:tailEnd/>
            </a:ln>
          </p:spPr>
        </p:pic>
      </p:grpSp>
      <p:sp>
        <p:nvSpPr>
          <p:cNvPr id="6" name="Text Box 17"/>
          <p:cNvSpPr txBox="1">
            <a:spLocks noChangeArrowheads="1"/>
          </p:cNvSpPr>
          <p:nvPr/>
        </p:nvSpPr>
        <p:spPr bwMode="auto">
          <a:xfrm>
            <a:off x="152400" y="6592888"/>
            <a:ext cx="6019800" cy="214312"/>
          </a:xfrm>
          <a:prstGeom prst="rect">
            <a:avLst/>
          </a:prstGeom>
          <a:noFill/>
          <a:ln w="9525">
            <a:noFill/>
            <a:miter lim="800000"/>
            <a:headEnd/>
            <a:tailEnd/>
          </a:ln>
          <a:effectLst/>
        </p:spPr>
        <p:txBody>
          <a:bodyPr>
            <a:spAutoFit/>
          </a:bodyPr>
          <a:lstStyle/>
          <a:p>
            <a:pPr eaLnBrk="0" fontAlgn="auto" hangingPunct="0">
              <a:spcBef>
                <a:spcPct val="50000"/>
              </a:spcBef>
              <a:spcAft>
                <a:spcPts val="0"/>
              </a:spcAft>
              <a:defRPr/>
            </a:pPr>
            <a:r>
              <a:rPr lang="en-US" sz="800" dirty="0">
                <a:solidFill>
                  <a:srgbClr val="D9D9D9"/>
                </a:solidFill>
                <a:latin typeface="Trebuchet MS" pitchFamily="34" charset="0"/>
              </a:rPr>
              <a:t>Proprietary and Confidential. Not for disclosure outside Federal Reserve.</a:t>
            </a:r>
            <a:endParaRPr lang="en-US" sz="800" dirty="0">
              <a:solidFill>
                <a:srgbClr val="002672"/>
              </a:solidFill>
              <a:latin typeface="Trebuchet MS" pitchFamily="34" charset="0"/>
            </a:endParaRPr>
          </a:p>
        </p:txBody>
      </p:sp>
      <p:pic>
        <p:nvPicPr>
          <p:cNvPr id="7" name="Picture 46"/>
          <p:cNvPicPr>
            <a:picLocks noChangeAspect="1" noChangeArrowheads="1"/>
          </p:cNvPicPr>
          <p:nvPr/>
        </p:nvPicPr>
        <p:blipFill>
          <a:blip r:embed="rId3" cstate="print"/>
          <a:srcRect/>
          <a:stretch>
            <a:fillRect/>
          </a:stretch>
        </p:blipFill>
        <p:spPr bwMode="auto">
          <a:xfrm>
            <a:off x="7226300" y="5588000"/>
            <a:ext cx="1676400" cy="798513"/>
          </a:xfrm>
          <a:prstGeom prst="rect">
            <a:avLst/>
          </a:prstGeom>
          <a:noFill/>
          <a:ln w="9525">
            <a:noFill/>
            <a:miter lim="800000"/>
            <a:headEnd/>
            <a:tailEnd/>
          </a:ln>
        </p:spPr>
      </p:pic>
      <p:sp>
        <p:nvSpPr>
          <p:cNvPr id="8" name="Rectangle 16"/>
          <p:cNvSpPr>
            <a:spLocks noGrp="1" noChangeArrowheads="1"/>
          </p:cNvSpPr>
          <p:nvPr>
            <p:ph type="ctrTitle"/>
          </p:nvPr>
        </p:nvSpPr>
        <p:spPr>
          <a:xfrm>
            <a:off x="3429000" y="1752600"/>
            <a:ext cx="4953000" cy="1905000"/>
          </a:xfrm>
        </p:spPr>
        <p:txBody>
          <a:bodyPr anchor="t"/>
          <a:lstStyle>
            <a:lvl1pPr algn="r">
              <a:lnSpc>
                <a:spcPct val="150000"/>
              </a:lnSpc>
              <a:defRPr b="1">
                <a:solidFill>
                  <a:schemeClr val="accent4">
                    <a:lumMod val="75000"/>
                  </a:schemeClr>
                </a:solidFill>
                <a:latin typeface="Trebuchet MS" pitchFamily="34" charset="0"/>
              </a:defRPr>
            </a:lvl1pPr>
          </a:lstStyle>
          <a:p>
            <a:r>
              <a:rPr lang="en-US" smtClean="0"/>
              <a:t>Click to edit Master title style</a:t>
            </a:r>
            <a:endParaRPr lang="en-US" dirty="0"/>
          </a:p>
        </p:txBody>
      </p:sp>
      <p:sp>
        <p:nvSpPr>
          <p:cNvPr id="10" name="Footer Placeholder 9"/>
          <p:cNvSpPr>
            <a:spLocks noGrp="1"/>
          </p:cNvSpPr>
          <p:nvPr>
            <p:ph type="ftr" sz="quarter" idx="10"/>
          </p:nvPr>
        </p:nvSpPr>
        <p:spPr/>
        <p:txBody>
          <a:bodyPr/>
          <a:lstStyle/>
          <a:p>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i="0"/>
            </a:lvl4pPr>
            <a:lvl5pPr>
              <a:buClr>
                <a:schemeClr val="accent4">
                  <a:lumMod val="75000"/>
                </a:schemeClr>
              </a:buCl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7"/>
          <p:cNvSpPr>
            <a:spLocks noGrp="1" noChangeArrowheads="1"/>
          </p:cNvSpPr>
          <p:nvPr>
            <p:ph type="ftr" sz="quarter" idx="10"/>
          </p:nvPr>
        </p:nvSpPr>
        <p:spPr>
          <a:ln/>
        </p:spPr>
        <p:txBody>
          <a:bodyPr/>
          <a:lstStyle>
            <a:lvl1pPr>
              <a:defRPr/>
            </a:lvl1pPr>
          </a:lstStyle>
          <a:p>
            <a:endParaRPr lang="en-US"/>
          </a:p>
        </p:txBody>
      </p:sp>
      <p:sp>
        <p:nvSpPr>
          <p:cNvPr id="5" name="Slide Number Placeholder 15"/>
          <p:cNvSpPr>
            <a:spLocks noGrp="1"/>
          </p:cNvSpPr>
          <p:nvPr>
            <p:ph type="sldNum" sz="quarter" idx="4"/>
          </p:nvPr>
        </p:nvSpPr>
        <p:spPr>
          <a:xfrm>
            <a:off x="7010400" y="6613525"/>
            <a:ext cx="2133600" cy="244475"/>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5900" y="1447800"/>
            <a:ext cx="4216400" cy="4495800"/>
          </a:xfrm>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a:lvl4pPr>
            <a:lvl5pPr>
              <a:buClr>
                <a:schemeClr val="accent4">
                  <a:lumMod val="7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84700" y="1447800"/>
            <a:ext cx="4216400" cy="4495800"/>
          </a:xfrm>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a:lvl4pPr>
            <a:lvl5pPr>
              <a:buClr>
                <a:schemeClr val="accent4">
                  <a:lumMod val="7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17"/>
          <p:cNvSpPr>
            <a:spLocks noGrp="1" noChangeArrowheads="1"/>
          </p:cNvSpPr>
          <p:nvPr>
            <p:ph type="ftr" sz="quarter" idx="10"/>
          </p:nvPr>
        </p:nvSpPr>
        <p:spPr>
          <a:ln/>
        </p:spPr>
        <p:txBody>
          <a:bodyPr/>
          <a:lstStyle>
            <a:lvl1pPr>
              <a:defRPr/>
            </a:lvl1pPr>
          </a:lstStyle>
          <a:p>
            <a:endParaRPr lang="en-US"/>
          </a:p>
        </p:txBody>
      </p:sp>
      <p:sp>
        <p:nvSpPr>
          <p:cNvPr id="6" name="Slide Number Placeholder 15"/>
          <p:cNvSpPr>
            <a:spLocks noGrp="1"/>
          </p:cNvSpPr>
          <p:nvPr>
            <p:ph type="sldNum" sz="quarter" idx="4"/>
          </p:nvPr>
        </p:nvSpPr>
        <p:spPr>
          <a:xfrm>
            <a:off x="7010400" y="6613525"/>
            <a:ext cx="2133600" cy="244475"/>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4112" name="Rectangle 16"/>
          <p:cNvSpPr>
            <a:spLocks noGrp="1" noChangeArrowheads="1"/>
          </p:cNvSpPr>
          <p:nvPr>
            <p:ph type="ctrTitle"/>
          </p:nvPr>
        </p:nvSpPr>
        <p:spPr>
          <a:xfrm>
            <a:off x="3200400" y="1219200"/>
            <a:ext cx="4953000" cy="1905000"/>
          </a:xfrm>
        </p:spPr>
        <p:txBody>
          <a:bodyPr anchor="t"/>
          <a:lstStyle>
            <a:lvl1pPr algn="r">
              <a:lnSpc>
                <a:spcPct val="150000"/>
              </a:lnSpc>
              <a:defRPr b="1">
                <a:solidFill>
                  <a:srgbClr val="245E48"/>
                </a:solidFill>
                <a:latin typeface="Trebuchet MS" pitchFamily="34" charset="0"/>
              </a:defRPr>
            </a:lvl1pPr>
          </a:lstStyle>
          <a:p>
            <a:r>
              <a:rPr lang="en-US" smtClean="0"/>
              <a:t>Click to edit Master title style</a:t>
            </a:r>
            <a:endParaRPr lang="en-US" dirty="0"/>
          </a:p>
        </p:txBody>
      </p:sp>
      <p:grpSp>
        <p:nvGrpSpPr>
          <p:cNvPr id="2" name="Group 45"/>
          <p:cNvGrpSpPr>
            <a:grpSpLocks/>
          </p:cNvGrpSpPr>
          <p:nvPr/>
        </p:nvGrpSpPr>
        <p:grpSpPr bwMode="auto">
          <a:xfrm>
            <a:off x="0" y="0"/>
            <a:ext cx="9144000" cy="6842125"/>
            <a:chOff x="0" y="0"/>
            <a:chExt cx="5760" cy="4310"/>
          </a:xfrm>
        </p:grpSpPr>
        <p:pic>
          <p:nvPicPr>
            <p:cNvPr id="9" name="Picture 43"/>
            <p:cNvPicPr>
              <a:picLocks noChangeAspect="1" noChangeArrowheads="1"/>
            </p:cNvPicPr>
            <p:nvPr userDrawn="1"/>
          </p:nvPicPr>
          <p:blipFill>
            <a:blip r:embed="rId2" cstate="print"/>
            <a:srcRect l="642" t="995" r="642" b="995"/>
            <a:stretch>
              <a:fillRect/>
            </a:stretch>
          </p:blipFill>
          <p:spPr bwMode="auto">
            <a:xfrm>
              <a:off x="0" y="0"/>
              <a:ext cx="5760" cy="4310"/>
            </a:xfrm>
            <a:prstGeom prst="rect">
              <a:avLst/>
            </a:prstGeom>
            <a:noFill/>
            <a:ln w="9525">
              <a:noFill/>
              <a:miter lim="800000"/>
              <a:headEnd/>
              <a:tailEnd/>
            </a:ln>
          </p:spPr>
        </p:pic>
        <p:pic>
          <p:nvPicPr>
            <p:cNvPr id="10" name="Picture 44"/>
            <p:cNvPicPr>
              <a:picLocks noChangeAspect="1" noChangeArrowheads="1"/>
            </p:cNvPicPr>
            <p:nvPr userDrawn="1"/>
          </p:nvPicPr>
          <p:blipFill>
            <a:blip r:embed="rId2" cstate="print"/>
            <a:srcRect l="36838" t="27124" r="22031" b="19778"/>
            <a:stretch>
              <a:fillRect/>
            </a:stretch>
          </p:blipFill>
          <p:spPr bwMode="auto">
            <a:xfrm>
              <a:off x="3272" y="1728"/>
              <a:ext cx="2400" cy="2335"/>
            </a:xfrm>
            <a:prstGeom prst="rect">
              <a:avLst/>
            </a:prstGeom>
            <a:noFill/>
            <a:ln w="9525">
              <a:noFill/>
              <a:miter lim="800000"/>
              <a:headEnd/>
              <a:tailEnd/>
            </a:ln>
          </p:spPr>
        </p:pic>
      </p:grpSp>
      <p:sp>
        <p:nvSpPr>
          <p:cNvPr id="11" name="Text Box 17"/>
          <p:cNvSpPr txBox="1">
            <a:spLocks noChangeArrowheads="1"/>
          </p:cNvSpPr>
          <p:nvPr/>
        </p:nvSpPr>
        <p:spPr bwMode="auto">
          <a:xfrm>
            <a:off x="152400" y="6592888"/>
            <a:ext cx="6019800" cy="214312"/>
          </a:xfrm>
          <a:prstGeom prst="rect">
            <a:avLst/>
          </a:prstGeom>
          <a:noFill/>
          <a:ln w="9525">
            <a:noFill/>
            <a:miter lim="800000"/>
            <a:headEnd/>
            <a:tailEnd/>
          </a:ln>
          <a:effectLst/>
        </p:spPr>
        <p:txBody>
          <a:bodyPr>
            <a:spAutoFit/>
          </a:bodyPr>
          <a:lstStyle/>
          <a:p>
            <a:pPr>
              <a:spcBef>
                <a:spcPct val="50000"/>
              </a:spcBef>
              <a:defRPr/>
            </a:pPr>
            <a:r>
              <a:rPr lang="en-US" sz="800">
                <a:solidFill>
                  <a:srgbClr val="D9D9D9"/>
                </a:solidFill>
                <a:latin typeface="Arial" charset="0"/>
              </a:rPr>
              <a:t>Proprietary and Confidential. Not for disclosure outside Federal Reserve.</a:t>
            </a:r>
            <a:endParaRPr lang="en-US" sz="800">
              <a:latin typeface="Arial" charset="0"/>
            </a:endParaRPr>
          </a:p>
        </p:txBody>
      </p:sp>
      <p:pic>
        <p:nvPicPr>
          <p:cNvPr id="12" name="Picture 46"/>
          <p:cNvPicPr>
            <a:picLocks noChangeAspect="1" noChangeArrowheads="1"/>
          </p:cNvPicPr>
          <p:nvPr/>
        </p:nvPicPr>
        <p:blipFill>
          <a:blip r:embed="rId3" cstate="print"/>
          <a:srcRect/>
          <a:stretch>
            <a:fillRect/>
          </a:stretch>
        </p:blipFill>
        <p:spPr bwMode="auto">
          <a:xfrm>
            <a:off x="7226300" y="5588000"/>
            <a:ext cx="1676400" cy="798513"/>
          </a:xfrm>
          <a:prstGeom prst="rect">
            <a:avLst/>
          </a:prstGeom>
          <a:noFill/>
          <a:ln w="9525">
            <a:noFill/>
            <a:miter lim="800000"/>
            <a:headEnd/>
            <a:tailEnd/>
          </a:ln>
        </p:spPr>
      </p:pic>
      <p:grpSp>
        <p:nvGrpSpPr>
          <p:cNvPr id="3" name="Group 45"/>
          <p:cNvGrpSpPr>
            <a:grpSpLocks/>
          </p:cNvGrpSpPr>
          <p:nvPr/>
        </p:nvGrpSpPr>
        <p:grpSpPr bwMode="auto">
          <a:xfrm>
            <a:off x="0" y="0"/>
            <a:ext cx="9144000" cy="6842125"/>
            <a:chOff x="0" y="0"/>
            <a:chExt cx="5760" cy="4310"/>
          </a:xfrm>
        </p:grpSpPr>
        <p:pic>
          <p:nvPicPr>
            <p:cNvPr id="13" name="Picture 43"/>
            <p:cNvPicPr>
              <a:picLocks noChangeAspect="1" noChangeArrowheads="1"/>
            </p:cNvPicPr>
            <p:nvPr userDrawn="1"/>
          </p:nvPicPr>
          <p:blipFill>
            <a:blip r:embed="rId2" cstate="print"/>
            <a:srcRect l="642" t="995" r="642" b="995"/>
            <a:stretch>
              <a:fillRect/>
            </a:stretch>
          </p:blipFill>
          <p:spPr bwMode="auto">
            <a:xfrm>
              <a:off x="0" y="0"/>
              <a:ext cx="5760" cy="4310"/>
            </a:xfrm>
            <a:prstGeom prst="rect">
              <a:avLst/>
            </a:prstGeom>
            <a:noFill/>
            <a:ln w="9525">
              <a:noFill/>
              <a:miter lim="800000"/>
              <a:headEnd/>
              <a:tailEnd/>
            </a:ln>
          </p:spPr>
        </p:pic>
        <p:pic>
          <p:nvPicPr>
            <p:cNvPr id="14" name="Picture 44"/>
            <p:cNvPicPr>
              <a:picLocks noChangeAspect="1" noChangeArrowheads="1"/>
            </p:cNvPicPr>
            <p:nvPr userDrawn="1"/>
          </p:nvPicPr>
          <p:blipFill>
            <a:blip r:embed="rId2" cstate="print"/>
            <a:srcRect l="36838" t="27124" r="22031" b="19778"/>
            <a:stretch>
              <a:fillRect/>
            </a:stretch>
          </p:blipFill>
          <p:spPr bwMode="auto">
            <a:xfrm>
              <a:off x="3272" y="1728"/>
              <a:ext cx="2400" cy="2335"/>
            </a:xfrm>
            <a:prstGeom prst="rect">
              <a:avLst/>
            </a:prstGeom>
            <a:noFill/>
            <a:ln w="9525">
              <a:noFill/>
              <a:miter lim="800000"/>
              <a:headEnd/>
              <a:tailEnd/>
            </a:ln>
          </p:spPr>
        </p:pic>
      </p:grpSp>
      <p:sp>
        <p:nvSpPr>
          <p:cNvPr id="15" name="Text Box 17"/>
          <p:cNvSpPr txBox="1">
            <a:spLocks noChangeArrowheads="1"/>
          </p:cNvSpPr>
          <p:nvPr/>
        </p:nvSpPr>
        <p:spPr bwMode="auto">
          <a:xfrm>
            <a:off x="152400" y="6592888"/>
            <a:ext cx="6019800" cy="214312"/>
          </a:xfrm>
          <a:prstGeom prst="rect">
            <a:avLst/>
          </a:prstGeom>
          <a:noFill/>
          <a:ln w="9525">
            <a:noFill/>
            <a:miter lim="800000"/>
            <a:headEnd/>
            <a:tailEnd/>
          </a:ln>
          <a:effectLst/>
        </p:spPr>
        <p:txBody>
          <a:bodyPr>
            <a:spAutoFit/>
          </a:bodyPr>
          <a:lstStyle/>
          <a:p>
            <a:pPr>
              <a:spcBef>
                <a:spcPct val="50000"/>
              </a:spcBef>
              <a:defRPr/>
            </a:pPr>
            <a:r>
              <a:rPr lang="en-US" sz="800" dirty="0">
                <a:solidFill>
                  <a:srgbClr val="D9D9D9"/>
                </a:solidFill>
                <a:latin typeface="Arial" charset="0"/>
              </a:rPr>
              <a:t>Proprietary and Confidential. Not for disclosure outside Federal Reserve.</a:t>
            </a:r>
            <a:endParaRPr lang="en-US" sz="800" dirty="0">
              <a:latin typeface="Arial" charset="0"/>
            </a:endParaRPr>
          </a:p>
        </p:txBody>
      </p:sp>
      <p:pic>
        <p:nvPicPr>
          <p:cNvPr id="16" name="Picture 46"/>
          <p:cNvPicPr>
            <a:picLocks noChangeAspect="1" noChangeArrowheads="1"/>
          </p:cNvPicPr>
          <p:nvPr/>
        </p:nvPicPr>
        <p:blipFill>
          <a:blip r:embed="rId3" cstate="print"/>
          <a:srcRect/>
          <a:stretch>
            <a:fillRect/>
          </a:stretch>
        </p:blipFill>
        <p:spPr bwMode="auto">
          <a:xfrm>
            <a:off x="7226300" y="5588000"/>
            <a:ext cx="1676400" cy="798513"/>
          </a:xfrm>
          <a:prstGeom prst="rect">
            <a:avLst/>
          </a:prstGeom>
          <a:noFill/>
          <a:ln w="9525">
            <a:noFill/>
            <a:miter lim="800000"/>
            <a:headEnd/>
            <a:tailEnd/>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a:xfrm>
            <a:off x="7239000" y="6629400"/>
            <a:ext cx="1905000" cy="228600"/>
          </a:xfrm>
          <a:prstGeom prst="rect">
            <a:avLst/>
          </a:prstGeom>
        </p:spPr>
        <p:txBody>
          <a:bodyPr/>
          <a:lstStyle>
            <a:lvl1pPr>
              <a:defRPr/>
            </a:lvl1pPr>
          </a:lstStyle>
          <a:p>
            <a:fld id="{4DD1825F-52B6-45B9-9681-125E8F9CB835}"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a:xfrm>
            <a:off x="7239000" y="6629400"/>
            <a:ext cx="1905000" cy="228600"/>
          </a:xfrm>
          <a:prstGeom prst="rect">
            <a:avLst/>
          </a:prstGeom>
        </p:spPr>
        <p:txBody>
          <a:bodyPr/>
          <a:lstStyle>
            <a:lvl1pPr>
              <a:defRPr/>
            </a:lvl1pPr>
          </a:lstStyle>
          <a:p>
            <a:fld id="{4DD1825F-52B6-45B9-9681-125E8F9CB835}"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a:xfrm>
            <a:off x="7239000" y="6629400"/>
            <a:ext cx="1905000" cy="228600"/>
          </a:xfrm>
          <a:prstGeom prst="rect">
            <a:avLst/>
          </a:prstGeom>
        </p:spPr>
        <p:txBody>
          <a:bodyPr/>
          <a:lstStyle>
            <a:lvl1pPr>
              <a:defRPr/>
            </a:lvl1pPr>
          </a:lstStyle>
          <a:p>
            <a:fld id="{0A82503C-CDF4-4C4D-B060-D46086BD7F5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0" y="6705600"/>
            <a:ext cx="9144000" cy="152400"/>
          </a:xfrm>
        </p:spPr>
        <p:txBody>
          <a:bodyPr/>
          <a:lstStyle>
            <a:lvl1pPr>
              <a:defRPr/>
            </a:lvl1pPr>
          </a:lstStyle>
          <a:p>
            <a:endParaRPr lang="en-US" dirty="0"/>
          </a:p>
        </p:txBody>
      </p:sp>
      <p:sp>
        <p:nvSpPr>
          <p:cNvPr id="6" name="Slide Number Placeholder 5"/>
          <p:cNvSpPr>
            <a:spLocks noGrp="1"/>
          </p:cNvSpPr>
          <p:nvPr>
            <p:ph type="sldNum" sz="quarter" idx="12"/>
          </p:nvPr>
        </p:nvSpPr>
        <p:spPr>
          <a:xfrm>
            <a:off x="7239000" y="6705600"/>
            <a:ext cx="1905000" cy="152400"/>
          </a:xfrm>
          <a:prstGeom prst="rect">
            <a:avLst/>
          </a:prstGeom>
        </p:spPr>
        <p:txBody>
          <a:bodyPr/>
          <a:lstStyle>
            <a:lvl1pPr>
              <a:defRPr/>
            </a:lvl1pPr>
          </a:lstStyle>
          <a:p>
            <a:fld id="{4DD1825F-52B6-45B9-9681-125E8F9CB83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0" y="6705600"/>
            <a:ext cx="9144000" cy="152400"/>
          </a:xfrm>
        </p:spPr>
        <p:txBody>
          <a:bodyPr/>
          <a:lstStyle>
            <a:lvl1pPr>
              <a:defRPr/>
            </a:lvl1pPr>
          </a:lstStyle>
          <a:p>
            <a:endParaRPr lang="en-US" dirty="0"/>
          </a:p>
        </p:txBody>
      </p:sp>
      <p:sp>
        <p:nvSpPr>
          <p:cNvPr id="6" name="Slide Number Placeholder 5"/>
          <p:cNvSpPr>
            <a:spLocks noGrp="1"/>
          </p:cNvSpPr>
          <p:nvPr>
            <p:ph type="sldNum" sz="quarter" idx="12"/>
          </p:nvPr>
        </p:nvSpPr>
        <p:spPr>
          <a:xfrm>
            <a:off x="7239000" y="6705600"/>
            <a:ext cx="1905000" cy="152400"/>
          </a:xfrm>
          <a:prstGeom prst="rect">
            <a:avLst/>
          </a:prstGeom>
        </p:spPr>
        <p:txBody>
          <a:bodyPr/>
          <a:lstStyle>
            <a:lvl1pPr>
              <a:defRPr/>
            </a:lvl1pPr>
          </a:lstStyle>
          <a:p>
            <a:fld id="{4DD1825F-52B6-45B9-9681-125E8F9CB83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i="0"/>
            </a:lvl4pPr>
            <a:lvl5pPr>
              <a:buClr>
                <a:schemeClr val="accent4">
                  <a:lumMod val="75000"/>
                </a:schemeClr>
              </a:buCl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7"/>
          <p:cNvSpPr>
            <a:spLocks noGrp="1" noChangeArrowheads="1"/>
          </p:cNvSpPr>
          <p:nvPr>
            <p:ph type="ftr" sz="quarter" idx="10"/>
          </p:nvPr>
        </p:nvSpPr>
        <p:spPr>
          <a:ln/>
        </p:spPr>
        <p:txBody>
          <a:bodyPr/>
          <a:lstStyle>
            <a:lvl1pPr>
              <a:defRPr/>
            </a:lvl1pPr>
          </a:lstStyle>
          <a:p>
            <a:endParaRPr lang="en-US"/>
          </a:p>
        </p:txBody>
      </p:sp>
      <p:sp>
        <p:nvSpPr>
          <p:cNvPr id="5" name="Slide Number Placeholder 15"/>
          <p:cNvSpPr>
            <a:spLocks noGrp="1"/>
          </p:cNvSpPr>
          <p:nvPr>
            <p:ph type="sldNum" sz="quarter" idx="4"/>
          </p:nvPr>
        </p:nvSpPr>
        <p:spPr>
          <a:xfrm>
            <a:off x="7010400" y="6705600"/>
            <a:ext cx="2133600" cy="152400"/>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i="0"/>
            </a:lvl4pPr>
            <a:lvl5pPr>
              <a:buClr>
                <a:schemeClr val="accent4">
                  <a:lumMod val="75000"/>
                </a:schemeClr>
              </a:buCl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7"/>
          <p:cNvSpPr>
            <a:spLocks noGrp="1" noChangeArrowheads="1"/>
          </p:cNvSpPr>
          <p:nvPr>
            <p:ph type="ftr" sz="quarter" idx="10"/>
          </p:nvPr>
        </p:nvSpPr>
        <p:spPr>
          <a:ln/>
        </p:spPr>
        <p:txBody>
          <a:bodyPr/>
          <a:lstStyle>
            <a:lvl1pPr>
              <a:defRPr/>
            </a:lvl1pPr>
          </a:lstStyle>
          <a:p>
            <a:endParaRPr lang="en-US" dirty="0"/>
          </a:p>
        </p:txBody>
      </p:sp>
      <p:sp>
        <p:nvSpPr>
          <p:cNvPr id="5" name="Slide Number Placeholder 15"/>
          <p:cNvSpPr>
            <a:spLocks noGrp="1"/>
          </p:cNvSpPr>
          <p:nvPr>
            <p:ph type="sldNum" sz="quarter" idx="4"/>
          </p:nvPr>
        </p:nvSpPr>
        <p:spPr>
          <a:xfrm>
            <a:off x="7010400" y="6705600"/>
            <a:ext cx="2133600" cy="152400"/>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5900" y="1447800"/>
            <a:ext cx="4216400" cy="4495800"/>
          </a:xfrm>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a:lvl4pPr>
            <a:lvl5pPr>
              <a:buClr>
                <a:schemeClr val="accent4">
                  <a:lumMod val="7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84700" y="1447800"/>
            <a:ext cx="4216400" cy="4495800"/>
          </a:xfrm>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a:lvl4pPr>
            <a:lvl5pPr>
              <a:buClr>
                <a:schemeClr val="accent4">
                  <a:lumMod val="7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17"/>
          <p:cNvSpPr>
            <a:spLocks noGrp="1" noChangeArrowheads="1"/>
          </p:cNvSpPr>
          <p:nvPr>
            <p:ph type="ftr" sz="quarter" idx="10"/>
          </p:nvPr>
        </p:nvSpPr>
        <p:spPr>
          <a:ln/>
        </p:spPr>
        <p:txBody>
          <a:bodyPr/>
          <a:lstStyle>
            <a:lvl1pPr>
              <a:defRPr/>
            </a:lvl1pPr>
          </a:lstStyle>
          <a:p>
            <a:endParaRPr lang="en-US"/>
          </a:p>
        </p:txBody>
      </p:sp>
      <p:sp>
        <p:nvSpPr>
          <p:cNvPr id="6" name="Slide Number Placeholder 15"/>
          <p:cNvSpPr>
            <a:spLocks noGrp="1"/>
          </p:cNvSpPr>
          <p:nvPr>
            <p:ph type="sldNum" sz="quarter" idx="4"/>
          </p:nvPr>
        </p:nvSpPr>
        <p:spPr>
          <a:xfrm>
            <a:off x="7010400" y="6705600"/>
            <a:ext cx="2133600" cy="152400"/>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5900" y="1447800"/>
            <a:ext cx="4216400" cy="4495800"/>
          </a:xfrm>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a:lvl4pPr>
            <a:lvl5pPr>
              <a:buClr>
                <a:schemeClr val="accent4">
                  <a:lumMod val="7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84700" y="1447800"/>
            <a:ext cx="4216400" cy="4495800"/>
          </a:xfrm>
        </p:spPr>
        <p:txBody>
          <a:bodyPr/>
          <a:lstStyle>
            <a:lvl1pPr>
              <a:buClr>
                <a:schemeClr val="accent4">
                  <a:lumMod val="75000"/>
                </a:schemeClr>
              </a:buClr>
              <a:defRPr sz="2800"/>
            </a:lvl1pPr>
            <a:lvl2pPr>
              <a:buClr>
                <a:schemeClr val="accent4">
                  <a:lumMod val="75000"/>
                </a:schemeClr>
              </a:buClr>
              <a:defRPr sz="2400"/>
            </a:lvl2pPr>
            <a:lvl3pPr>
              <a:buClr>
                <a:schemeClr val="accent4">
                  <a:lumMod val="75000"/>
                </a:schemeClr>
              </a:buClr>
              <a:defRPr sz="2000"/>
            </a:lvl3pPr>
            <a:lvl4pPr>
              <a:buClr>
                <a:schemeClr val="accent4">
                  <a:lumMod val="75000"/>
                </a:schemeClr>
              </a:buClr>
              <a:defRPr sz="1800"/>
            </a:lvl4pPr>
            <a:lvl5pPr>
              <a:buClr>
                <a:schemeClr val="accent4">
                  <a:lumMod val="7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17"/>
          <p:cNvSpPr>
            <a:spLocks noGrp="1" noChangeArrowheads="1"/>
          </p:cNvSpPr>
          <p:nvPr>
            <p:ph type="ftr" sz="quarter" idx="10"/>
          </p:nvPr>
        </p:nvSpPr>
        <p:spPr>
          <a:ln/>
        </p:spPr>
        <p:txBody>
          <a:bodyPr/>
          <a:lstStyle>
            <a:lvl1pPr>
              <a:defRPr/>
            </a:lvl1pPr>
          </a:lstStyle>
          <a:p>
            <a:endParaRPr lang="en-US"/>
          </a:p>
        </p:txBody>
      </p:sp>
      <p:sp>
        <p:nvSpPr>
          <p:cNvPr id="6" name="Slide Number Placeholder 15"/>
          <p:cNvSpPr>
            <a:spLocks noGrp="1"/>
          </p:cNvSpPr>
          <p:nvPr>
            <p:ph type="sldNum" sz="quarter" idx="4"/>
          </p:nvPr>
        </p:nvSpPr>
        <p:spPr>
          <a:xfrm>
            <a:off x="7010400" y="6705600"/>
            <a:ext cx="2133600" cy="152400"/>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grpSp>
        <p:nvGrpSpPr>
          <p:cNvPr id="2" name="Group 45"/>
          <p:cNvGrpSpPr>
            <a:grpSpLocks/>
          </p:cNvGrpSpPr>
          <p:nvPr/>
        </p:nvGrpSpPr>
        <p:grpSpPr bwMode="auto">
          <a:xfrm>
            <a:off x="0" y="0"/>
            <a:ext cx="9144000" cy="6842125"/>
            <a:chOff x="0" y="0"/>
            <a:chExt cx="5760" cy="4310"/>
          </a:xfrm>
        </p:grpSpPr>
        <p:pic>
          <p:nvPicPr>
            <p:cNvPr id="4" name="Picture 43"/>
            <p:cNvPicPr>
              <a:picLocks noChangeAspect="1" noChangeArrowheads="1"/>
            </p:cNvPicPr>
            <p:nvPr userDrawn="1"/>
          </p:nvPicPr>
          <p:blipFill>
            <a:blip r:embed="rId2" cstate="print"/>
            <a:srcRect l="642" t="995" r="642" b="995"/>
            <a:stretch>
              <a:fillRect/>
            </a:stretch>
          </p:blipFill>
          <p:spPr bwMode="auto">
            <a:xfrm>
              <a:off x="0" y="0"/>
              <a:ext cx="5760" cy="4310"/>
            </a:xfrm>
            <a:prstGeom prst="rect">
              <a:avLst/>
            </a:prstGeom>
            <a:noFill/>
            <a:ln w="9525">
              <a:noFill/>
              <a:miter lim="800000"/>
              <a:headEnd/>
              <a:tailEnd/>
            </a:ln>
          </p:spPr>
        </p:pic>
        <p:pic>
          <p:nvPicPr>
            <p:cNvPr id="5" name="Picture 44"/>
            <p:cNvPicPr>
              <a:picLocks noChangeAspect="1" noChangeArrowheads="1"/>
            </p:cNvPicPr>
            <p:nvPr userDrawn="1"/>
          </p:nvPicPr>
          <p:blipFill>
            <a:blip r:embed="rId2" cstate="print"/>
            <a:srcRect l="36838" t="27124" r="22031" b="19778"/>
            <a:stretch>
              <a:fillRect/>
            </a:stretch>
          </p:blipFill>
          <p:spPr bwMode="auto">
            <a:xfrm>
              <a:off x="3272" y="1728"/>
              <a:ext cx="2400" cy="2335"/>
            </a:xfrm>
            <a:prstGeom prst="rect">
              <a:avLst/>
            </a:prstGeom>
            <a:noFill/>
            <a:ln w="9525">
              <a:noFill/>
              <a:miter lim="800000"/>
              <a:headEnd/>
              <a:tailEnd/>
            </a:ln>
          </p:spPr>
        </p:pic>
      </p:grpSp>
      <p:pic>
        <p:nvPicPr>
          <p:cNvPr id="7" name="Picture 46"/>
          <p:cNvPicPr>
            <a:picLocks noChangeAspect="1" noChangeArrowheads="1"/>
          </p:cNvPicPr>
          <p:nvPr/>
        </p:nvPicPr>
        <p:blipFill>
          <a:blip r:embed="rId3" cstate="print"/>
          <a:srcRect/>
          <a:stretch>
            <a:fillRect/>
          </a:stretch>
        </p:blipFill>
        <p:spPr bwMode="auto">
          <a:xfrm>
            <a:off x="7226300" y="5588000"/>
            <a:ext cx="1676400" cy="798513"/>
          </a:xfrm>
          <a:prstGeom prst="rect">
            <a:avLst/>
          </a:prstGeom>
          <a:noFill/>
          <a:ln w="9525">
            <a:noFill/>
            <a:miter lim="800000"/>
            <a:headEnd/>
            <a:tailEnd/>
          </a:ln>
        </p:spPr>
      </p:pic>
      <p:sp>
        <p:nvSpPr>
          <p:cNvPr id="8" name="Rectangle 16"/>
          <p:cNvSpPr>
            <a:spLocks noGrp="1" noChangeArrowheads="1"/>
          </p:cNvSpPr>
          <p:nvPr>
            <p:ph type="ctrTitle"/>
          </p:nvPr>
        </p:nvSpPr>
        <p:spPr>
          <a:xfrm>
            <a:off x="3429000" y="1752600"/>
            <a:ext cx="4953000" cy="1905000"/>
          </a:xfrm>
        </p:spPr>
        <p:txBody>
          <a:bodyPr anchor="t"/>
          <a:lstStyle>
            <a:lvl1pPr algn="r">
              <a:lnSpc>
                <a:spcPct val="150000"/>
              </a:lnSpc>
              <a:defRPr b="1">
                <a:solidFill>
                  <a:schemeClr val="accent4">
                    <a:lumMod val="75000"/>
                  </a:schemeClr>
                </a:solidFill>
                <a:latin typeface="Trebuchet MS" pitchFamily="34" charset="0"/>
              </a:defRPr>
            </a:lvl1pPr>
          </a:lstStyle>
          <a:p>
            <a:r>
              <a:rPr lang="en-US" smtClean="0"/>
              <a:t>Click to edit Master title style</a:t>
            </a:r>
            <a:endParaRPr lang="en-US" dirty="0"/>
          </a:p>
        </p:txBody>
      </p:sp>
      <p:sp>
        <p:nvSpPr>
          <p:cNvPr id="10" name="Footer Placeholder 9"/>
          <p:cNvSpPr>
            <a:spLocks noGrp="1"/>
          </p:cNvSpPr>
          <p:nvPr>
            <p:ph type="ftr" sz="quarter" idx="10"/>
          </p:nvPr>
        </p:nvSpPr>
        <p:spPr/>
        <p:txBody>
          <a:bodyPr/>
          <a:lstStyle/>
          <a:p>
            <a:endParaRPr lang="en-US" dirty="0"/>
          </a:p>
        </p:txBody>
      </p:sp>
      <p:sp>
        <p:nvSpPr>
          <p:cNvPr id="9" name="Text Box 17"/>
          <p:cNvSpPr txBox="1">
            <a:spLocks noChangeArrowheads="1"/>
          </p:cNvSpPr>
          <p:nvPr userDrawn="1"/>
        </p:nvSpPr>
        <p:spPr bwMode="auto">
          <a:xfrm>
            <a:off x="152400" y="6592888"/>
            <a:ext cx="6019800" cy="214312"/>
          </a:xfrm>
          <a:prstGeom prst="rect">
            <a:avLst/>
          </a:prstGeom>
          <a:noFill/>
          <a:ln w="9525">
            <a:noFill/>
            <a:miter lim="800000"/>
            <a:headEnd/>
            <a:tailEnd/>
          </a:ln>
          <a:effectLst/>
        </p:spPr>
        <p:txBody>
          <a:bodyPr>
            <a:spAutoFit/>
          </a:bodyPr>
          <a:lstStyle/>
          <a:p>
            <a:pPr>
              <a:spcBef>
                <a:spcPct val="50000"/>
              </a:spcBef>
              <a:defRPr/>
            </a:pPr>
            <a:r>
              <a:rPr lang="en-US" sz="800" dirty="0">
                <a:solidFill>
                  <a:srgbClr val="D9D9D9"/>
                </a:solidFill>
                <a:latin typeface="Arial" charset="0"/>
              </a:rPr>
              <a:t>Proprietary and Confidential. Not for disclosure outside Federal Reserve.</a:t>
            </a:r>
            <a:endParaRPr lang="en-US" sz="800" dirty="0">
              <a:latin typeface="Arial"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a:xfrm>
            <a:off x="7239000" y="6629400"/>
            <a:ext cx="1905000" cy="228600"/>
          </a:xfrm>
          <a:prstGeom prst="rect">
            <a:avLst/>
          </a:prstGeom>
        </p:spPr>
        <p:txBody>
          <a:bodyPr/>
          <a:lstStyle>
            <a:lvl1pPr>
              <a:defRPr/>
            </a:lvl1pPr>
          </a:lstStyle>
          <a:p>
            <a:fld id="{0A82503C-CDF4-4C4D-B060-D46086BD7F5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Box 12"/>
          <p:cNvSpPr txBox="1"/>
          <p:nvPr/>
        </p:nvSpPr>
        <p:spPr>
          <a:xfrm>
            <a:off x="0" y="6675120"/>
            <a:ext cx="9144000" cy="182880"/>
          </a:xfrm>
          <a:prstGeom prst="rect">
            <a:avLst/>
          </a:prstGeom>
          <a:solidFill>
            <a:schemeClr val="bg1">
              <a:lumMod val="85000"/>
            </a:schemeClr>
          </a:solidFill>
        </p:spPr>
        <p:txBody>
          <a:bodyPr wrap="square" rtlCol="0">
            <a:spAutoFit/>
          </a:bodyPr>
          <a:lstStyle/>
          <a:p>
            <a:endParaRPr lang="en-US" dirty="0"/>
          </a:p>
        </p:txBody>
      </p:sp>
      <p:sp>
        <p:nvSpPr>
          <p:cNvPr id="13315" name="Rectangle 16"/>
          <p:cNvSpPr>
            <a:spLocks noGrp="1" noChangeArrowheads="1"/>
          </p:cNvSpPr>
          <p:nvPr>
            <p:ph type="body" idx="1"/>
          </p:nvPr>
        </p:nvSpPr>
        <p:spPr bwMode="auto">
          <a:xfrm>
            <a:off x="215900" y="1219200"/>
            <a:ext cx="8585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41" name="Rectangle 17"/>
          <p:cNvSpPr>
            <a:spLocks noGrp="1" noChangeArrowheads="1"/>
          </p:cNvSpPr>
          <p:nvPr>
            <p:ph type="ftr" sz="quarter" idx="3"/>
          </p:nvPr>
        </p:nvSpPr>
        <p:spPr bwMode="auto">
          <a:xfrm>
            <a:off x="0" y="6705600"/>
            <a:ext cx="9144000" cy="152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900" b="1">
                <a:solidFill>
                  <a:srgbClr val="002A07"/>
                </a:solidFill>
                <a:latin typeface="Trebuchet MS" pitchFamily="34" charset="0"/>
              </a:defRPr>
            </a:lvl1pPr>
          </a:lstStyle>
          <a:p>
            <a:endParaRPr lang="en-US" dirty="0"/>
          </a:p>
        </p:txBody>
      </p:sp>
      <p:sp>
        <p:nvSpPr>
          <p:cNvPr id="1071" name="Rectangle 47"/>
          <p:cNvSpPr>
            <a:spLocks noChangeArrowheads="1"/>
          </p:cNvSpPr>
          <p:nvPr/>
        </p:nvSpPr>
        <p:spPr bwMode="auto">
          <a:xfrm>
            <a:off x="0" y="0"/>
            <a:ext cx="9144000" cy="990600"/>
          </a:xfrm>
          <a:prstGeom prst="rect">
            <a:avLst/>
          </a:prstGeom>
          <a:solidFill>
            <a:schemeClr val="bg1"/>
          </a:solidFill>
          <a:ln w="9525">
            <a:noFill/>
            <a:miter lim="800000"/>
            <a:headEnd/>
            <a:tailEnd/>
          </a:ln>
          <a:effectLst/>
        </p:spPr>
        <p:txBody>
          <a:bodyPr wrap="none" anchor="ctr"/>
          <a:lstStyle/>
          <a:p>
            <a:pPr eaLnBrk="0" fontAlgn="auto" hangingPunct="0">
              <a:spcBef>
                <a:spcPts val="0"/>
              </a:spcBef>
              <a:spcAft>
                <a:spcPts val="0"/>
              </a:spcAft>
              <a:defRPr/>
            </a:pPr>
            <a:endParaRPr lang="en-US">
              <a:solidFill>
                <a:srgbClr val="002672"/>
              </a:solidFill>
              <a:latin typeface="Trebuchet MS"/>
            </a:endParaRPr>
          </a:p>
        </p:txBody>
      </p:sp>
      <p:sp>
        <p:nvSpPr>
          <p:cNvPr id="13318" name="Rectangle 15"/>
          <p:cNvSpPr>
            <a:spLocks noGrp="1" noChangeArrowheads="1"/>
          </p:cNvSpPr>
          <p:nvPr>
            <p:ph type="title"/>
          </p:nvPr>
        </p:nvSpPr>
        <p:spPr bwMode="auto">
          <a:xfrm>
            <a:off x="228600" y="292100"/>
            <a:ext cx="87757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cxnSp>
        <p:nvCxnSpPr>
          <p:cNvPr id="12" name="Straight Connector 11"/>
          <p:cNvCxnSpPr/>
          <p:nvPr/>
        </p:nvCxnSpPr>
        <p:spPr bwMode="auto">
          <a:xfrm>
            <a:off x="0" y="990600"/>
            <a:ext cx="9144000" cy="0"/>
          </a:xfrm>
          <a:prstGeom prst="line">
            <a:avLst/>
          </a:prstGeom>
          <a:ln w="38100">
            <a:solidFill>
              <a:schemeClr val="bg1">
                <a:lumMod val="75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6" name="Slide Number Placeholder 15"/>
          <p:cNvSpPr>
            <a:spLocks noGrp="1"/>
          </p:cNvSpPr>
          <p:nvPr>
            <p:ph type="sldNum" sz="quarter" idx="4"/>
          </p:nvPr>
        </p:nvSpPr>
        <p:spPr>
          <a:xfrm>
            <a:off x="7010400" y="6705600"/>
            <a:ext cx="2133600" cy="152400"/>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2" r:id="rId1"/>
    <p:sldLayoutId id="2147483726" r:id="rId2"/>
    <p:sldLayoutId id="2147483737" r:id="rId3"/>
    <p:sldLayoutId id="2147483723" r:id="rId4"/>
    <p:sldLayoutId id="2147483738" r:id="rId5"/>
    <p:sldLayoutId id="2147483724" r:id="rId6"/>
    <p:sldLayoutId id="2147483739" r:id="rId7"/>
    <p:sldLayoutId id="2147483740" r:id="rId8"/>
    <p:sldLayoutId id="2147483741" r:id="rId9"/>
    <p:sldLayoutId id="2147483742" r:id="rId10"/>
  </p:sldLayoutIdLst>
  <p:hf hdr="0" ftr="0" dt="0"/>
  <p:txStyles>
    <p:titleStyle>
      <a:lvl1pPr algn="l" rtl="0" eaLnBrk="1" fontAlgn="base" hangingPunct="1">
        <a:spcBef>
          <a:spcPct val="0"/>
        </a:spcBef>
        <a:spcAft>
          <a:spcPct val="0"/>
        </a:spcAft>
        <a:defRPr sz="3200" b="1">
          <a:solidFill>
            <a:schemeClr val="accent4">
              <a:lumMod val="75000"/>
            </a:schemeClr>
          </a:solidFill>
          <a:latin typeface="Trebuchet MS" pitchFamily="34" charset="0"/>
          <a:ea typeface="+mj-ea"/>
          <a:cs typeface="+mj-cs"/>
        </a:defRPr>
      </a:lvl1pPr>
      <a:lvl2pPr algn="l" rtl="0" eaLnBrk="1" fontAlgn="base" hangingPunct="1">
        <a:spcBef>
          <a:spcPct val="0"/>
        </a:spcBef>
        <a:spcAft>
          <a:spcPct val="0"/>
        </a:spcAft>
        <a:defRPr sz="3200" b="1">
          <a:solidFill>
            <a:schemeClr val="tx1"/>
          </a:solidFill>
          <a:latin typeface="Trebuchet MS" pitchFamily="34" charset="0"/>
        </a:defRPr>
      </a:lvl2pPr>
      <a:lvl3pPr algn="l" rtl="0" eaLnBrk="1" fontAlgn="base" hangingPunct="1">
        <a:spcBef>
          <a:spcPct val="0"/>
        </a:spcBef>
        <a:spcAft>
          <a:spcPct val="0"/>
        </a:spcAft>
        <a:defRPr sz="3200" b="1">
          <a:solidFill>
            <a:schemeClr val="tx1"/>
          </a:solidFill>
          <a:latin typeface="Trebuchet MS" pitchFamily="34" charset="0"/>
        </a:defRPr>
      </a:lvl3pPr>
      <a:lvl4pPr algn="l" rtl="0" eaLnBrk="1" fontAlgn="base" hangingPunct="1">
        <a:spcBef>
          <a:spcPct val="0"/>
        </a:spcBef>
        <a:spcAft>
          <a:spcPct val="0"/>
        </a:spcAft>
        <a:defRPr sz="3200" b="1">
          <a:solidFill>
            <a:schemeClr val="tx1"/>
          </a:solidFill>
          <a:latin typeface="Trebuchet MS" pitchFamily="34" charset="0"/>
        </a:defRPr>
      </a:lvl4pPr>
      <a:lvl5pPr algn="l" rtl="0" eaLnBrk="1" fontAlgn="base" hangingPunct="1">
        <a:spcBef>
          <a:spcPct val="0"/>
        </a:spcBef>
        <a:spcAft>
          <a:spcPct val="0"/>
        </a:spcAft>
        <a:defRPr sz="3200" b="1">
          <a:solidFill>
            <a:schemeClr val="tx1"/>
          </a:solidFill>
          <a:latin typeface="Trebuchet MS" pitchFamily="34" charset="0"/>
        </a:defRPr>
      </a:lvl5pPr>
      <a:lvl6pPr marL="457200" algn="l" rtl="0" eaLnBrk="1" fontAlgn="base" hangingPunct="1">
        <a:spcBef>
          <a:spcPct val="0"/>
        </a:spcBef>
        <a:spcAft>
          <a:spcPct val="0"/>
        </a:spcAft>
        <a:defRPr sz="3200" b="1">
          <a:solidFill>
            <a:schemeClr val="tx1"/>
          </a:solidFill>
          <a:latin typeface="Arial" charset="0"/>
        </a:defRPr>
      </a:lvl6pPr>
      <a:lvl7pPr marL="914400" algn="l" rtl="0" eaLnBrk="1" fontAlgn="base" hangingPunct="1">
        <a:spcBef>
          <a:spcPct val="0"/>
        </a:spcBef>
        <a:spcAft>
          <a:spcPct val="0"/>
        </a:spcAft>
        <a:defRPr sz="3200" b="1">
          <a:solidFill>
            <a:schemeClr val="tx1"/>
          </a:solidFill>
          <a:latin typeface="Arial" charset="0"/>
        </a:defRPr>
      </a:lvl7pPr>
      <a:lvl8pPr marL="1371600" algn="l" rtl="0" eaLnBrk="1" fontAlgn="base" hangingPunct="1">
        <a:spcBef>
          <a:spcPct val="0"/>
        </a:spcBef>
        <a:spcAft>
          <a:spcPct val="0"/>
        </a:spcAft>
        <a:defRPr sz="3200" b="1">
          <a:solidFill>
            <a:schemeClr val="tx1"/>
          </a:solidFill>
          <a:latin typeface="Arial" charset="0"/>
        </a:defRPr>
      </a:lvl8pPr>
      <a:lvl9pPr marL="1828800" algn="l" rtl="0" eaLnBrk="1" fontAlgn="base" hangingPunct="1">
        <a:spcBef>
          <a:spcPct val="0"/>
        </a:spcBef>
        <a:spcAft>
          <a:spcPct val="0"/>
        </a:spcAft>
        <a:defRPr sz="3200" b="1">
          <a:solidFill>
            <a:schemeClr val="tx1"/>
          </a:solidFill>
          <a:latin typeface="Arial" charset="0"/>
        </a:defRPr>
      </a:lvl9pPr>
    </p:titleStyle>
    <p:bodyStyle>
      <a:lvl1pPr marL="228600" indent="-228600" algn="l" rtl="0" eaLnBrk="1" fontAlgn="base" hangingPunct="1">
        <a:spcBef>
          <a:spcPct val="20000"/>
        </a:spcBef>
        <a:spcAft>
          <a:spcPct val="0"/>
        </a:spcAft>
        <a:buClr>
          <a:srgbClr val="19543B"/>
        </a:buClr>
        <a:buFont typeface="Times" pitchFamily="18" charset="0"/>
        <a:buChar char="•"/>
        <a:defRPr sz="2000" b="0">
          <a:solidFill>
            <a:schemeClr val="tx1"/>
          </a:solidFill>
          <a:latin typeface="Trebuchet MS" pitchFamily="34" charset="0"/>
          <a:ea typeface="+mn-ea"/>
          <a:cs typeface="+mn-cs"/>
        </a:defRPr>
      </a:lvl1pPr>
      <a:lvl2pPr marL="444500" indent="-214313" algn="l" rtl="0" eaLnBrk="1" fontAlgn="base" hangingPunct="1">
        <a:spcBef>
          <a:spcPct val="20000"/>
        </a:spcBef>
        <a:spcAft>
          <a:spcPct val="0"/>
        </a:spcAft>
        <a:buClr>
          <a:schemeClr val="accent4">
            <a:lumMod val="75000"/>
          </a:schemeClr>
        </a:buClr>
        <a:buFont typeface="Times" pitchFamily="18" charset="0"/>
        <a:buChar char="•"/>
        <a:defRPr sz="2800" b="0">
          <a:solidFill>
            <a:schemeClr val="tx1"/>
          </a:solidFill>
          <a:latin typeface="Trebuchet MS" pitchFamily="34" charset="0"/>
        </a:defRPr>
      </a:lvl2pPr>
      <a:lvl3pPr marL="647700" indent="-190500" algn="l" rtl="0" eaLnBrk="1" fontAlgn="base" hangingPunct="1">
        <a:spcBef>
          <a:spcPct val="20000"/>
        </a:spcBef>
        <a:spcAft>
          <a:spcPct val="0"/>
        </a:spcAft>
        <a:buClr>
          <a:schemeClr val="accent4">
            <a:lumMod val="75000"/>
          </a:schemeClr>
        </a:buClr>
        <a:buFont typeface="Times" pitchFamily="18" charset="0"/>
        <a:buChar char="•"/>
        <a:defRPr sz="2400" b="0">
          <a:solidFill>
            <a:schemeClr val="tx1"/>
          </a:solidFill>
          <a:latin typeface="Trebuchet MS" pitchFamily="34" charset="0"/>
        </a:defRPr>
      </a:lvl3pPr>
      <a:lvl4pPr marL="874713" indent="-215900" algn="l" rtl="0" eaLnBrk="1" fontAlgn="base" hangingPunct="1">
        <a:spcBef>
          <a:spcPct val="20000"/>
        </a:spcBef>
        <a:spcAft>
          <a:spcPct val="0"/>
        </a:spcAft>
        <a:buClr>
          <a:schemeClr val="accent4">
            <a:lumMod val="75000"/>
          </a:schemeClr>
        </a:buClr>
        <a:buFont typeface="Times" pitchFamily="18" charset="0"/>
        <a:buChar char="•"/>
        <a:defRPr sz="2000" b="0">
          <a:solidFill>
            <a:schemeClr val="tx1"/>
          </a:solidFill>
          <a:latin typeface="Trebuchet MS" pitchFamily="34" charset="0"/>
        </a:defRPr>
      </a:lvl4pPr>
      <a:lvl5pPr marL="1092200" indent="-215900" algn="l" rtl="0" eaLnBrk="1" fontAlgn="base" hangingPunct="1">
        <a:spcBef>
          <a:spcPct val="20000"/>
        </a:spcBef>
        <a:spcAft>
          <a:spcPct val="0"/>
        </a:spcAft>
        <a:buClr>
          <a:schemeClr val="accent4">
            <a:lumMod val="75000"/>
          </a:schemeClr>
        </a:buClr>
        <a:buFont typeface="Times" pitchFamily="18" charset="0"/>
        <a:buChar char="•"/>
        <a:defRPr sz="1800" b="0">
          <a:solidFill>
            <a:schemeClr val="tx1"/>
          </a:solidFill>
          <a:latin typeface="Trebuchet MS" pitchFamily="34" charset="0"/>
        </a:defRPr>
      </a:lvl5pPr>
      <a:lvl6pPr marL="15494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6pPr>
      <a:lvl7pPr marL="20066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7pPr>
      <a:lvl8pPr marL="24638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8pPr>
      <a:lvl9pPr marL="29210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Box 12"/>
          <p:cNvSpPr txBox="1"/>
          <p:nvPr/>
        </p:nvSpPr>
        <p:spPr>
          <a:xfrm>
            <a:off x="0" y="6675120"/>
            <a:ext cx="9144000" cy="182880"/>
          </a:xfrm>
          <a:prstGeom prst="rect">
            <a:avLst/>
          </a:prstGeom>
          <a:solidFill>
            <a:schemeClr val="bg1">
              <a:lumMod val="85000"/>
            </a:schemeClr>
          </a:solidFill>
        </p:spPr>
        <p:txBody>
          <a:bodyPr wrap="square" rtlCol="0">
            <a:spAutoFit/>
          </a:bodyPr>
          <a:lstStyle/>
          <a:p>
            <a:endParaRPr lang="en-US" dirty="0"/>
          </a:p>
        </p:txBody>
      </p:sp>
      <p:sp>
        <p:nvSpPr>
          <p:cNvPr id="13315" name="Rectangle 16"/>
          <p:cNvSpPr>
            <a:spLocks noGrp="1" noChangeArrowheads="1"/>
          </p:cNvSpPr>
          <p:nvPr>
            <p:ph type="body" idx="1"/>
          </p:nvPr>
        </p:nvSpPr>
        <p:spPr bwMode="auto">
          <a:xfrm>
            <a:off x="215900" y="1219200"/>
            <a:ext cx="8585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41" name="Rectangle 17"/>
          <p:cNvSpPr>
            <a:spLocks noGrp="1" noChangeArrowheads="1"/>
          </p:cNvSpPr>
          <p:nvPr>
            <p:ph type="ftr" sz="quarter" idx="3"/>
          </p:nvPr>
        </p:nvSpPr>
        <p:spPr bwMode="auto">
          <a:xfrm>
            <a:off x="0" y="6629400"/>
            <a:ext cx="9144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900" b="1">
                <a:solidFill>
                  <a:srgbClr val="002A07"/>
                </a:solidFill>
                <a:latin typeface="Trebuchet MS" pitchFamily="34" charset="0"/>
              </a:defRPr>
            </a:lvl1pPr>
          </a:lstStyle>
          <a:p>
            <a:endParaRPr lang="en-US" dirty="0"/>
          </a:p>
        </p:txBody>
      </p:sp>
      <p:sp>
        <p:nvSpPr>
          <p:cNvPr id="1071" name="Rectangle 47"/>
          <p:cNvSpPr>
            <a:spLocks noChangeArrowheads="1"/>
          </p:cNvSpPr>
          <p:nvPr/>
        </p:nvSpPr>
        <p:spPr bwMode="auto">
          <a:xfrm>
            <a:off x="0" y="0"/>
            <a:ext cx="9144000" cy="990600"/>
          </a:xfrm>
          <a:prstGeom prst="rect">
            <a:avLst/>
          </a:prstGeom>
          <a:solidFill>
            <a:schemeClr val="bg1"/>
          </a:solidFill>
          <a:ln w="9525">
            <a:noFill/>
            <a:miter lim="800000"/>
            <a:headEnd/>
            <a:tailEnd/>
          </a:ln>
          <a:effectLst/>
        </p:spPr>
        <p:txBody>
          <a:bodyPr wrap="none" anchor="ctr"/>
          <a:lstStyle/>
          <a:p>
            <a:pPr eaLnBrk="0" fontAlgn="auto" hangingPunct="0">
              <a:spcBef>
                <a:spcPts val="0"/>
              </a:spcBef>
              <a:spcAft>
                <a:spcPts val="0"/>
              </a:spcAft>
              <a:defRPr/>
            </a:pPr>
            <a:endParaRPr lang="en-US">
              <a:solidFill>
                <a:srgbClr val="002672"/>
              </a:solidFill>
              <a:latin typeface="Trebuchet MS"/>
            </a:endParaRPr>
          </a:p>
        </p:txBody>
      </p:sp>
      <p:sp>
        <p:nvSpPr>
          <p:cNvPr id="13318" name="Rectangle 15"/>
          <p:cNvSpPr>
            <a:spLocks noGrp="1" noChangeArrowheads="1"/>
          </p:cNvSpPr>
          <p:nvPr>
            <p:ph type="title"/>
          </p:nvPr>
        </p:nvSpPr>
        <p:spPr bwMode="auto">
          <a:xfrm>
            <a:off x="228600" y="292100"/>
            <a:ext cx="87757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cxnSp>
        <p:nvCxnSpPr>
          <p:cNvPr id="12" name="Straight Connector 11"/>
          <p:cNvCxnSpPr/>
          <p:nvPr/>
        </p:nvCxnSpPr>
        <p:spPr bwMode="auto">
          <a:xfrm>
            <a:off x="0" y="990600"/>
            <a:ext cx="9144000" cy="0"/>
          </a:xfrm>
          <a:prstGeom prst="line">
            <a:avLst/>
          </a:prstGeom>
          <a:ln w="38100">
            <a:solidFill>
              <a:schemeClr val="bg1">
                <a:lumMod val="75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6" name="Slide Number Placeholder 15"/>
          <p:cNvSpPr>
            <a:spLocks noGrp="1"/>
          </p:cNvSpPr>
          <p:nvPr>
            <p:ph type="sldNum" sz="quarter" idx="4"/>
          </p:nvPr>
        </p:nvSpPr>
        <p:spPr>
          <a:xfrm>
            <a:off x="7010400" y="6613525"/>
            <a:ext cx="2133600" cy="244475"/>
          </a:xfrm>
          <a:prstGeom prst="rect">
            <a:avLst/>
          </a:prstGeom>
        </p:spPr>
        <p:txBody>
          <a:bodyPr vert="horz" lIns="91440" tIns="45720" rIns="91440" bIns="45720" rtlCol="0" anchor="ctr"/>
          <a:lstStyle>
            <a:lvl1pPr algn="r">
              <a:defRPr sz="1200">
                <a:solidFill>
                  <a:schemeClr val="tx1"/>
                </a:solidFill>
              </a:defRPr>
            </a:lvl1pPr>
          </a:lstStyle>
          <a:p>
            <a:fld id="{4DD1825F-52B6-45B9-9681-125E8F9CB83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Lst>
  <p:hf hdr="0" ftr="0" dt="0"/>
  <p:txStyles>
    <p:titleStyle>
      <a:lvl1pPr algn="l" rtl="0" eaLnBrk="1" fontAlgn="base" hangingPunct="1">
        <a:spcBef>
          <a:spcPct val="0"/>
        </a:spcBef>
        <a:spcAft>
          <a:spcPct val="0"/>
        </a:spcAft>
        <a:defRPr sz="3200" b="1">
          <a:solidFill>
            <a:schemeClr val="accent4">
              <a:lumMod val="75000"/>
            </a:schemeClr>
          </a:solidFill>
          <a:latin typeface="Trebuchet MS" pitchFamily="34" charset="0"/>
          <a:ea typeface="+mj-ea"/>
          <a:cs typeface="+mj-cs"/>
        </a:defRPr>
      </a:lvl1pPr>
      <a:lvl2pPr algn="l" rtl="0" eaLnBrk="1" fontAlgn="base" hangingPunct="1">
        <a:spcBef>
          <a:spcPct val="0"/>
        </a:spcBef>
        <a:spcAft>
          <a:spcPct val="0"/>
        </a:spcAft>
        <a:defRPr sz="3200" b="1">
          <a:solidFill>
            <a:schemeClr val="tx1"/>
          </a:solidFill>
          <a:latin typeface="Trebuchet MS" pitchFamily="34" charset="0"/>
        </a:defRPr>
      </a:lvl2pPr>
      <a:lvl3pPr algn="l" rtl="0" eaLnBrk="1" fontAlgn="base" hangingPunct="1">
        <a:spcBef>
          <a:spcPct val="0"/>
        </a:spcBef>
        <a:spcAft>
          <a:spcPct val="0"/>
        </a:spcAft>
        <a:defRPr sz="3200" b="1">
          <a:solidFill>
            <a:schemeClr val="tx1"/>
          </a:solidFill>
          <a:latin typeface="Trebuchet MS" pitchFamily="34" charset="0"/>
        </a:defRPr>
      </a:lvl3pPr>
      <a:lvl4pPr algn="l" rtl="0" eaLnBrk="1" fontAlgn="base" hangingPunct="1">
        <a:spcBef>
          <a:spcPct val="0"/>
        </a:spcBef>
        <a:spcAft>
          <a:spcPct val="0"/>
        </a:spcAft>
        <a:defRPr sz="3200" b="1">
          <a:solidFill>
            <a:schemeClr val="tx1"/>
          </a:solidFill>
          <a:latin typeface="Trebuchet MS" pitchFamily="34" charset="0"/>
        </a:defRPr>
      </a:lvl4pPr>
      <a:lvl5pPr algn="l" rtl="0" eaLnBrk="1" fontAlgn="base" hangingPunct="1">
        <a:spcBef>
          <a:spcPct val="0"/>
        </a:spcBef>
        <a:spcAft>
          <a:spcPct val="0"/>
        </a:spcAft>
        <a:defRPr sz="3200" b="1">
          <a:solidFill>
            <a:schemeClr val="tx1"/>
          </a:solidFill>
          <a:latin typeface="Trebuchet MS" pitchFamily="34" charset="0"/>
        </a:defRPr>
      </a:lvl5pPr>
      <a:lvl6pPr marL="457200" algn="l" rtl="0" eaLnBrk="1" fontAlgn="base" hangingPunct="1">
        <a:spcBef>
          <a:spcPct val="0"/>
        </a:spcBef>
        <a:spcAft>
          <a:spcPct val="0"/>
        </a:spcAft>
        <a:defRPr sz="3200" b="1">
          <a:solidFill>
            <a:schemeClr val="tx1"/>
          </a:solidFill>
          <a:latin typeface="Arial" charset="0"/>
        </a:defRPr>
      </a:lvl6pPr>
      <a:lvl7pPr marL="914400" algn="l" rtl="0" eaLnBrk="1" fontAlgn="base" hangingPunct="1">
        <a:spcBef>
          <a:spcPct val="0"/>
        </a:spcBef>
        <a:spcAft>
          <a:spcPct val="0"/>
        </a:spcAft>
        <a:defRPr sz="3200" b="1">
          <a:solidFill>
            <a:schemeClr val="tx1"/>
          </a:solidFill>
          <a:latin typeface="Arial" charset="0"/>
        </a:defRPr>
      </a:lvl7pPr>
      <a:lvl8pPr marL="1371600" algn="l" rtl="0" eaLnBrk="1" fontAlgn="base" hangingPunct="1">
        <a:spcBef>
          <a:spcPct val="0"/>
        </a:spcBef>
        <a:spcAft>
          <a:spcPct val="0"/>
        </a:spcAft>
        <a:defRPr sz="3200" b="1">
          <a:solidFill>
            <a:schemeClr val="tx1"/>
          </a:solidFill>
          <a:latin typeface="Arial" charset="0"/>
        </a:defRPr>
      </a:lvl8pPr>
      <a:lvl9pPr marL="1828800" algn="l" rtl="0" eaLnBrk="1" fontAlgn="base" hangingPunct="1">
        <a:spcBef>
          <a:spcPct val="0"/>
        </a:spcBef>
        <a:spcAft>
          <a:spcPct val="0"/>
        </a:spcAft>
        <a:defRPr sz="3200" b="1">
          <a:solidFill>
            <a:schemeClr val="tx1"/>
          </a:solidFill>
          <a:latin typeface="Arial" charset="0"/>
        </a:defRPr>
      </a:lvl9pPr>
    </p:titleStyle>
    <p:bodyStyle>
      <a:lvl1pPr marL="228600" indent="-228600" algn="l" rtl="0" eaLnBrk="1" fontAlgn="base" hangingPunct="1">
        <a:spcBef>
          <a:spcPct val="20000"/>
        </a:spcBef>
        <a:spcAft>
          <a:spcPct val="0"/>
        </a:spcAft>
        <a:buClr>
          <a:srgbClr val="19543B"/>
        </a:buClr>
        <a:buFont typeface="Times" pitchFamily="18" charset="0"/>
        <a:buChar char="•"/>
        <a:defRPr sz="2000" b="0">
          <a:solidFill>
            <a:schemeClr val="tx1"/>
          </a:solidFill>
          <a:latin typeface="Trebuchet MS" pitchFamily="34" charset="0"/>
          <a:ea typeface="+mn-ea"/>
          <a:cs typeface="+mn-cs"/>
        </a:defRPr>
      </a:lvl1pPr>
      <a:lvl2pPr marL="444500" indent="-214313" algn="l" rtl="0" eaLnBrk="1" fontAlgn="base" hangingPunct="1">
        <a:spcBef>
          <a:spcPct val="20000"/>
        </a:spcBef>
        <a:spcAft>
          <a:spcPct val="0"/>
        </a:spcAft>
        <a:buClr>
          <a:schemeClr val="accent4">
            <a:lumMod val="75000"/>
          </a:schemeClr>
        </a:buClr>
        <a:buFont typeface="Times" pitchFamily="18" charset="0"/>
        <a:buChar char="•"/>
        <a:defRPr sz="2800" b="0">
          <a:solidFill>
            <a:schemeClr val="tx1"/>
          </a:solidFill>
          <a:latin typeface="Trebuchet MS" pitchFamily="34" charset="0"/>
        </a:defRPr>
      </a:lvl2pPr>
      <a:lvl3pPr marL="647700" indent="-190500" algn="l" rtl="0" eaLnBrk="1" fontAlgn="base" hangingPunct="1">
        <a:spcBef>
          <a:spcPct val="20000"/>
        </a:spcBef>
        <a:spcAft>
          <a:spcPct val="0"/>
        </a:spcAft>
        <a:buClr>
          <a:schemeClr val="accent4">
            <a:lumMod val="75000"/>
          </a:schemeClr>
        </a:buClr>
        <a:buFont typeface="Times" pitchFamily="18" charset="0"/>
        <a:buChar char="•"/>
        <a:defRPr sz="2400" b="0">
          <a:solidFill>
            <a:schemeClr val="tx1"/>
          </a:solidFill>
          <a:latin typeface="Trebuchet MS" pitchFamily="34" charset="0"/>
        </a:defRPr>
      </a:lvl3pPr>
      <a:lvl4pPr marL="874713" indent="-215900" algn="l" rtl="0" eaLnBrk="1" fontAlgn="base" hangingPunct="1">
        <a:spcBef>
          <a:spcPct val="20000"/>
        </a:spcBef>
        <a:spcAft>
          <a:spcPct val="0"/>
        </a:spcAft>
        <a:buClr>
          <a:schemeClr val="accent4">
            <a:lumMod val="75000"/>
          </a:schemeClr>
        </a:buClr>
        <a:buFont typeface="Times" pitchFamily="18" charset="0"/>
        <a:buChar char="•"/>
        <a:defRPr sz="2000" b="0">
          <a:solidFill>
            <a:schemeClr val="tx1"/>
          </a:solidFill>
          <a:latin typeface="Trebuchet MS" pitchFamily="34" charset="0"/>
        </a:defRPr>
      </a:lvl4pPr>
      <a:lvl5pPr marL="1092200" indent="-215900" algn="l" rtl="0" eaLnBrk="1" fontAlgn="base" hangingPunct="1">
        <a:spcBef>
          <a:spcPct val="20000"/>
        </a:spcBef>
        <a:spcAft>
          <a:spcPct val="0"/>
        </a:spcAft>
        <a:buClr>
          <a:schemeClr val="accent4">
            <a:lumMod val="75000"/>
          </a:schemeClr>
        </a:buClr>
        <a:buFont typeface="Times" pitchFamily="18" charset="0"/>
        <a:buChar char="•"/>
        <a:defRPr sz="1800" b="0">
          <a:solidFill>
            <a:schemeClr val="tx1"/>
          </a:solidFill>
          <a:latin typeface="Trebuchet MS" pitchFamily="34" charset="0"/>
        </a:defRPr>
      </a:lvl5pPr>
      <a:lvl6pPr marL="15494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6pPr>
      <a:lvl7pPr marL="20066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7pPr>
      <a:lvl8pPr marL="24638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8pPr>
      <a:lvl9pPr marL="2921000" indent="-215900" algn="l" rtl="0" eaLnBrk="1" fontAlgn="base" hangingPunct="1">
        <a:spcBef>
          <a:spcPct val="20000"/>
        </a:spcBef>
        <a:spcAft>
          <a:spcPct val="0"/>
        </a:spcAft>
        <a:buClr>
          <a:srgbClr val="19543B"/>
        </a:buClr>
        <a:buFont typeface="Times" pitchFamily="18" charset="0"/>
        <a:buChar char="•"/>
        <a:defRPr sz="1400" b="1">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81400" y="1219200"/>
            <a:ext cx="4953000" cy="2209800"/>
          </a:xfrm>
        </p:spPr>
        <p:txBody>
          <a:bodyPr/>
          <a:lstStyle/>
          <a:p>
            <a:pPr marL="228600" lvl="0" indent="-228600">
              <a:lnSpc>
                <a:spcPct val="100000"/>
              </a:lnSpc>
              <a:spcBef>
                <a:spcPct val="20000"/>
              </a:spcBef>
            </a:pPr>
            <a:r>
              <a:rPr lang="en-US" dirty="0" smtClean="0"/>
              <a:t>What are Small Businesses Telling Us About  Credit—and Why Do We Care?</a:t>
            </a:r>
            <a:br>
              <a:rPr lang="en-US" dirty="0" smtClean="0"/>
            </a:br>
            <a:r>
              <a:rPr lang="en-US" dirty="0" smtClean="0"/>
              <a:t/>
            </a:r>
            <a:br>
              <a:rPr lang="en-US" dirty="0" smtClean="0"/>
            </a:br>
            <a:r>
              <a:rPr lang="en-US" sz="2000" b="0" dirty="0" smtClean="0">
                <a:solidFill>
                  <a:srgbClr val="000000"/>
                </a:solidFill>
                <a:ea typeface="+mn-ea"/>
                <a:cs typeface="+mn-cs"/>
              </a:rPr>
              <a:t> Federal Reserve Bank of Atlanta</a:t>
            </a:r>
            <a:br>
              <a:rPr lang="en-US" sz="2000" b="0" dirty="0" smtClean="0">
                <a:solidFill>
                  <a:srgbClr val="000000"/>
                </a:solidFill>
                <a:ea typeface="+mn-ea"/>
                <a:cs typeface="+mn-cs"/>
              </a:rPr>
            </a:br>
            <a:r>
              <a:rPr lang="en-US" sz="2000" b="0" dirty="0" smtClean="0">
                <a:solidFill>
                  <a:srgbClr val="000000"/>
                </a:solidFill>
                <a:ea typeface="+mn-ea"/>
                <a:cs typeface="+mn-cs"/>
              </a:rPr>
              <a:t>Michael F. Bryan</a:t>
            </a:r>
            <a:br>
              <a:rPr lang="en-US" sz="2000" b="0" dirty="0" smtClean="0">
                <a:solidFill>
                  <a:srgbClr val="000000"/>
                </a:solidFill>
                <a:ea typeface="+mn-ea"/>
                <a:cs typeface="+mn-cs"/>
              </a:rPr>
            </a:br>
            <a:r>
              <a:rPr lang="en-US" sz="2000" b="0" dirty="0" smtClean="0">
                <a:solidFill>
                  <a:srgbClr val="000000"/>
                </a:solidFill>
                <a:ea typeface="+mn-ea"/>
                <a:cs typeface="+mn-cs"/>
              </a:rPr>
              <a:t>Vice President and Economist</a:t>
            </a:r>
            <a:br>
              <a:rPr lang="en-US" sz="2000" b="0" dirty="0" smtClean="0">
                <a:solidFill>
                  <a:srgbClr val="000000"/>
                </a:solidFill>
                <a:ea typeface="+mn-ea"/>
                <a:cs typeface="+mn-cs"/>
              </a:rPr>
            </a:br>
            <a:r>
              <a:rPr lang="en-US" sz="2000" b="0" dirty="0" smtClean="0">
                <a:solidFill>
                  <a:srgbClr val="000000"/>
                </a:solidFill>
                <a:ea typeface="+mn-ea"/>
                <a:cs typeface="+mn-cs"/>
              </a:rPr>
              <a:t>September, 10, 2010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Applications for Credit: April vs. July</a:t>
            </a:r>
            <a:endParaRPr lang="en-US" dirty="0">
              <a:solidFill>
                <a:srgbClr val="C00000"/>
              </a:solidFill>
            </a:endParaRPr>
          </a:p>
        </p:txBody>
      </p:sp>
      <p:sp>
        <p:nvSpPr>
          <p:cNvPr id="5" name="Slide Number Placeholder 4"/>
          <p:cNvSpPr>
            <a:spLocks noGrp="1"/>
          </p:cNvSpPr>
          <p:nvPr>
            <p:ph type="sldNum" sz="quarter" idx="4"/>
          </p:nvPr>
        </p:nvSpPr>
        <p:spPr/>
        <p:txBody>
          <a:bodyPr/>
          <a:lstStyle/>
          <a:p>
            <a:fld id="{4DD1825F-52B6-45B9-9681-125E8F9CB835}" type="slidenum">
              <a:rPr lang="en-US" smtClean="0"/>
              <a:pPr/>
              <a:t>10</a:t>
            </a:fld>
            <a:endParaRPr lang="en-US" dirty="0"/>
          </a:p>
        </p:txBody>
      </p:sp>
      <p:graphicFrame>
        <p:nvGraphicFramePr>
          <p:cNvPr id="7" name="Content Placeholder 6"/>
          <p:cNvGraphicFramePr>
            <a:graphicFrameLocks noGrp="1"/>
          </p:cNvGraphicFramePr>
          <p:nvPr>
            <p:ph sz="half" idx="1"/>
          </p:nvPr>
        </p:nvGraphicFramePr>
        <p:xfrm>
          <a:off x="4343400" y="1143000"/>
          <a:ext cx="4216400" cy="4343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457200" y="1143000"/>
          <a:ext cx="42164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533400" y="5791200"/>
            <a:ext cx="7924800" cy="781752"/>
          </a:xfrm>
          <a:prstGeom prst="rect">
            <a:avLst/>
          </a:prstGeom>
          <a:noFill/>
        </p:spPr>
        <p:txBody>
          <a:bodyPr wrap="square" rtlCol="0">
            <a:spAutoFit/>
          </a:bodyPr>
          <a:lstStyle/>
          <a:p>
            <a:pPr marL="228600" indent="-228600" fontAlgn="base">
              <a:spcBef>
                <a:spcPct val="20000"/>
              </a:spcBef>
              <a:spcAft>
                <a:spcPct val="0"/>
              </a:spcAft>
              <a:buClr>
                <a:schemeClr val="accent4">
                  <a:lumMod val="75000"/>
                </a:schemeClr>
              </a:buClr>
              <a:buFont typeface="Times" pitchFamily="18" charset="0"/>
              <a:buChar char="•"/>
            </a:pPr>
            <a:r>
              <a:rPr lang="en-US" sz="1400" dirty="0" smtClean="0">
                <a:latin typeface="Trebuchet MS" pitchFamily="34" charset="0"/>
              </a:rPr>
              <a:t>The denial rate for applications was much lower in July  compared to April: 14% versus 40%.</a:t>
            </a:r>
          </a:p>
          <a:p>
            <a:pPr marL="228600" indent="-228600" fontAlgn="base">
              <a:spcBef>
                <a:spcPct val="20000"/>
              </a:spcBef>
              <a:spcAft>
                <a:spcPct val="0"/>
              </a:spcAft>
              <a:buClr>
                <a:schemeClr val="accent4">
                  <a:lumMod val="75000"/>
                </a:schemeClr>
              </a:buClr>
              <a:buFont typeface="Times" pitchFamily="18" charset="0"/>
              <a:buChar char="•"/>
            </a:pPr>
            <a:r>
              <a:rPr lang="en-US" sz="1400" dirty="0" smtClean="0">
                <a:latin typeface="Trebuchet MS" pitchFamily="34" charset="0"/>
              </a:rPr>
              <a:t> However, many more offers of credit were refused by the borrower, suggesting more applications were being considered, just not at a price firms were willing to accept.</a:t>
            </a:r>
            <a:endParaRPr lang="en-US" sz="1400" dirty="0">
              <a:latin typeface="Trebuchet MS"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533400" y="1428750"/>
          <a:ext cx="7837004" cy="542925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0" y="6596390"/>
            <a:ext cx="4419600" cy="261610"/>
          </a:xfrm>
          <a:prstGeom prst="rect">
            <a:avLst/>
          </a:prstGeom>
          <a:noFill/>
        </p:spPr>
        <p:txBody>
          <a:bodyPr wrap="square" rtlCol="0">
            <a:spAutoFit/>
          </a:bodyPr>
          <a:lstStyle/>
          <a:p>
            <a:r>
              <a:rPr lang="en-US" sz="1100" dirty="0" smtClean="0"/>
              <a:t>Source: Federal Reserve Board</a:t>
            </a:r>
            <a:endParaRPr lang="en-US" sz="1100" dirty="0"/>
          </a:p>
        </p:txBody>
      </p:sp>
      <p:sp>
        <p:nvSpPr>
          <p:cNvPr id="5" name="Title 1"/>
          <p:cNvSpPr txBox="1">
            <a:spLocks/>
          </p:cNvSpPr>
          <p:nvPr/>
        </p:nvSpPr>
        <p:spPr>
          <a:xfrm>
            <a:off x="0" y="0"/>
            <a:ext cx="9144000" cy="1143000"/>
          </a:xfrm>
          <a:prstGeom prst="rect">
            <a:avLst/>
          </a:prstGeom>
        </p:spPr>
        <p:txBody>
          <a:bodyPr vert="horz" lIns="91440" tIns="45720" rIns="91440" bIns="45720" rtlCol="0" anchor="ctr">
            <a:noAutofit/>
          </a:bodyPr>
          <a:lstStyle/>
          <a:p>
            <a:pPr marL="0" marR="0" lvl="0" indent="0" algn="ctr" defTabSz="914400" fontAlgn="base" latinLnBrk="0">
              <a:lnSpc>
                <a:spcPct val="100000"/>
              </a:lnSpc>
              <a:spcBef>
                <a:spcPct val="0"/>
              </a:spcBef>
              <a:spcAft>
                <a:spcPct val="0"/>
              </a:spcAft>
              <a:buClrTx/>
              <a:buSzTx/>
              <a:buFontTx/>
              <a:buNone/>
              <a:tabLst/>
              <a:defRPr/>
            </a:pPr>
            <a:r>
              <a:rPr lang="en-US" sz="2000" b="1" dirty="0" smtClean="0">
                <a:solidFill>
                  <a:srgbClr val="C00000"/>
                </a:solidFill>
                <a:latin typeface="Trebuchet MS" pitchFamily="34" charset="0"/>
                <a:ea typeface="+mj-ea"/>
                <a:cs typeface="+mj-cs"/>
              </a:rPr>
              <a:t>The Federal Reserve Board’s survey of senior loan officers indicates that bank lending standards have eased some, including lending to small firms.</a:t>
            </a:r>
          </a:p>
        </p:txBody>
      </p:sp>
      <p:sp>
        <p:nvSpPr>
          <p:cNvPr id="6" name="Slide Number Placeholder 5"/>
          <p:cNvSpPr>
            <a:spLocks noGrp="1"/>
          </p:cNvSpPr>
          <p:nvPr>
            <p:ph type="sldNum" sz="quarter" idx="12"/>
          </p:nvPr>
        </p:nvSpPr>
        <p:spPr/>
        <p:txBody>
          <a:bodyPr/>
          <a:lstStyle/>
          <a:p>
            <a:fld id="{4DD1825F-52B6-45B9-9681-125E8F9CB835}" type="slidenum">
              <a:rPr lang="en-US" smtClean="0"/>
              <a:pPr/>
              <a:t>11</a:t>
            </a:fld>
            <a:endParaRPr lang="en-US" dirty="0"/>
          </a:p>
        </p:txBody>
      </p:sp>
      <p:cxnSp>
        <p:nvCxnSpPr>
          <p:cNvPr id="8" name="Straight Connector 7"/>
          <p:cNvCxnSpPr/>
          <p:nvPr/>
        </p:nvCxnSpPr>
        <p:spPr bwMode="auto">
          <a:xfrm>
            <a:off x="1066800" y="4648200"/>
            <a:ext cx="7162800" cy="0"/>
          </a:xfrm>
          <a:prstGeom prst="line">
            <a:avLst/>
          </a:prstGeom>
          <a:solidFill>
            <a:schemeClr val="accent1"/>
          </a:solidFill>
          <a:ln w="31750"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Applications for Credit by Young Firms</a:t>
            </a:r>
            <a:endParaRPr lang="en-US" dirty="0">
              <a:solidFill>
                <a:srgbClr val="C00000"/>
              </a:solidFill>
            </a:endParaRPr>
          </a:p>
        </p:txBody>
      </p:sp>
      <p:sp>
        <p:nvSpPr>
          <p:cNvPr id="4" name="Content Placeholder 3"/>
          <p:cNvSpPr>
            <a:spLocks noGrp="1"/>
          </p:cNvSpPr>
          <p:nvPr>
            <p:ph sz="half" idx="2"/>
          </p:nvPr>
        </p:nvSpPr>
        <p:spPr>
          <a:xfrm>
            <a:off x="5867400" y="1447800"/>
            <a:ext cx="2933700" cy="4495800"/>
          </a:xfrm>
        </p:spPr>
        <p:txBody>
          <a:bodyPr/>
          <a:lstStyle/>
          <a:p>
            <a:r>
              <a:rPr lang="en-US" sz="1600" dirty="0" smtClean="0"/>
              <a:t>Responses from service providers suggest that younger firms are experiencing high denial rates, just over 50%.</a:t>
            </a:r>
          </a:p>
          <a:p>
            <a:r>
              <a:rPr lang="en-US" sz="1600" dirty="0" smtClean="0"/>
              <a:t>However, when combined with loans ultimately refused by the borrower, the percent is similar to that of small business owners. According to service providers, 55% of applications were denied or refused compared to 48% as reported by small business owners. </a:t>
            </a:r>
          </a:p>
        </p:txBody>
      </p:sp>
      <p:sp>
        <p:nvSpPr>
          <p:cNvPr id="5" name="Slide Number Placeholder 4"/>
          <p:cNvSpPr>
            <a:spLocks noGrp="1"/>
          </p:cNvSpPr>
          <p:nvPr>
            <p:ph type="sldNum" sz="quarter" idx="4"/>
          </p:nvPr>
        </p:nvSpPr>
        <p:spPr/>
        <p:txBody>
          <a:bodyPr/>
          <a:lstStyle/>
          <a:p>
            <a:fld id="{4DD1825F-52B6-45B9-9681-125E8F9CB835}" type="slidenum">
              <a:rPr lang="en-US" smtClean="0"/>
              <a:pPr/>
              <a:t>12</a:t>
            </a:fld>
            <a:endParaRPr lang="en-US" dirty="0"/>
          </a:p>
        </p:txBody>
      </p:sp>
      <p:sp>
        <p:nvSpPr>
          <p:cNvPr id="7" name="TextBox 6"/>
          <p:cNvSpPr txBox="1"/>
          <p:nvPr/>
        </p:nvSpPr>
        <p:spPr>
          <a:xfrm>
            <a:off x="228600" y="6400800"/>
            <a:ext cx="5867400" cy="261610"/>
          </a:xfrm>
          <a:prstGeom prst="rect">
            <a:avLst/>
          </a:prstGeom>
          <a:noFill/>
        </p:spPr>
        <p:txBody>
          <a:bodyPr wrap="square" rtlCol="0">
            <a:spAutoFit/>
          </a:bodyPr>
          <a:lstStyle/>
          <a:p>
            <a:r>
              <a:rPr lang="en-US" sz="1100" dirty="0" smtClean="0"/>
              <a:t>Source: July Survey of Small Business Service Providers</a:t>
            </a:r>
            <a:endParaRPr lang="en-US" sz="1100" dirty="0"/>
          </a:p>
        </p:txBody>
      </p:sp>
      <p:graphicFrame>
        <p:nvGraphicFramePr>
          <p:cNvPr id="10" name="Content Placeholder 9"/>
          <p:cNvGraphicFramePr>
            <a:graphicFrameLocks noGrp="1"/>
          </p:cNvGraphicFramePr>
          <p:nvPr>
            <p:ph sz="half" idx="1"/>
          </p:nvPr>
        </p:nvGraphicFramePr>
        <p:xfrm>
          <a:off x="215900" y="1447800"/>
          <a:ext cx="48895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41640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Reasons Young Firms are not Seeking Credit</a:t>
            </a:r>
            <a:endParaRPr lang="en-US" dirty="0">
              <a:solidFill>
                <a:srgbClr val="C00000"/>
              </a:solidFill>
            </a:endParaRPr>
          </a:p>
        </p:txBody>
      </p:sp>
      <p:sp>
        <p:nvSpPr>
          <p:cNvPr id="4" name="Content Placeholder 3"/>
          <p:cNvSpPr>
            <a:spLocks noGrp="1"/>
          </p:cNvSpPr>
          <p:nvPr>
            <p:ph sz="half" idx="2"/>
          </p:nvPr>
        </p:nvSpPr>
        <p:spPr>
          <a:xfrm>
            <a:off x="6705600" y="1447800"/>
            <a:ext cx="2095500" cy="4495800"/>
          </a:xfrm>
        </p:spPr>
        <p:txBody>
          <a:bodyPr/>
          <a:lstStyle/>
          <a:p>
            <a:r>
              <a:rPr lang="en-US" sz="1400" dirty="0" smtClean="0"/>
              <a:t>According to service providers, young firms have a higher tendency to not seek credit due to anticipation of denial. </a:t>
            </a:r>
          </a:p>
          <a:p>
            <a:endParaRPr lang="en-US" sz="1400" dirty="0" smtClean="0"/>
          </a:p>
          <a:p>
            <a:r>
              <a:rPr lang="en-US" sz="1400" dirty="0" smtClean="0"/>
              <a:t>Sufficient cash on hand and existing financing meets needs were the least cited reason here but were the most cited reasons among small business owners, possibly a reflection of the fast-growing nature and smaller financial backstops of small businesses. </a:t>
            </a:r>
            <a:endParaRPr lang="en-US" sz="1400" dirty="0"/>
          </a:p>
        </p:txBody>
      </p:sp>
      <p:sp>
        <p:nvSpPr>
          <p:cNvPr id="5" name="Slide Number Placeholder 4"/>
          <p:cNvSpPr>
            <a:spLocks noGrp="1"/>
          </p:cNvSpPr>
          <p:nvPr>
            <p:ph type="sldNum" sz="quarter" idx="4"/>
          </p:nvPr>
        </p:nvSpPr>
        <p:spPr/>
        <p:txBody>
          <a:bodyPr/>
          <a:lstStyle/>
          <a:p>
            <a:fld id="{4DD1825F-52B6-45B9-9681-125E8F9CB835}" type="slidenum">
              <a:rPr lang="en-US" smtClean="0"/>
              <a:pPr/>
              <a:t>13</a:t>
            </a:fld>
            <a:endParaRPr lang="en-US" dirty="0"/>
          </a:p>
        </p:txBody>
      </p:sp>
      <p:graphicFrame>
        <p:nvGraphicFramePr>
          <p:cNvPr id="8" name="Content Placeholder 7"/>
          <p:cNvGraphicFramePr>
            <a:graphicFrameLocks noGrp="1"/>
          </p:cNvGraphicFramePr>
          <p:nvPr>
            <p:ph sz="half" idx="1"/>
          </p:nvPr>
        </p:nvGraphicFramePr>
        <p:xfrm>
          <a:off x="215900" y="1447800"/>
          <a:ext cx="6337300" cy="4876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741587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Obstacles to Credit for Younger Firms</a:t>
            </a:r>
            <a:endParaRPr lang="en-US" dirty="0">
              <a:solidFill>
                <a:srgbClr val="C00000"/>
              </a:solidFill>
            </a:endParaRPr>
          </a:p>
        </p:txBody>
      </p:sp>
      <p:sp>
        <p:nvSpPr>
          <p:cNvPr id="4" name="Content Placeholder 3"/>
          <p:cNvSpPr>
            <a:spLocks noGrp="1"/>
          </p:cNvSpPr>
          <p:nvPr>
            <p:ph sz="half" idx="2"/>
          </p:nvPr>
        </p:nvSpPr>
        <p:spPr>
          <a:xfrm>
            <a:off x="457200" y="4800600"/>
            <a:ext cx="8343900" cy="1676400"/>
          </a:xfrm>
        </p:spPr>
        <p:txBody>
          <a:bodyPr/>
          <a:lstStyle/>
          <a:p>
            <a:r>
              <a:rPr lang="en-US" sz="1600" dirty="0" smtClean="0"/>
              <a:t>For firms three years and younger, loss of personal wealth (both general wealth and equity in personal real estate) are the primary obstacles to accessing credit.</a:t>
            </a:r>
          </a:p>
          <a:p>
            <a:r>
              <a:rPr lang="en-US" sz="1600" dirty="0" smtClean="0"/>
              <a:t>This is followed by change in sales, low credit score, inadequate business plans, and level of outstanding business debt.</a:t>
            </a:r>
          </a:p>
          <a:p>
            <a:r>
              <a:rPr lang="en-US" sz="1600" dirty="0" smtClean="0"/>
              <a:t>The fact that no service providers said ‘no foreseen obstacles’ could be an artifact of the survey, since they are answering on behalf of all of the firms they service.</a:t>
            </a:r>
          </a:p>
          <a:p>
            <a:endParaRPr lang="en-US" sz="1600" dirty="0"/>
          </a:p>
        </p:txBody>
      </p:sp>
      <p:sp>
        <p:nvSpPr>
          <p:cNvPr id="5" name="Slide Number Placeholder 4"/>
          <p:cNvSpPr>
            <a:spLocks noGrp="1"/>
          </p:cNvSpPr>
          <p:nvPr>
            <p:ph type="sldNum" sz="quarter" idx="4"/>
          </p:nvPr>
        </p:nvSpPr>
        <p:spPr/>
        <p:txBody>
          <a:bodyPr/>
          <a:lstStyle/>
          <a:p>
            <a:fld id="{4DD1825F-52B6-45B9-9681-125E8F9CB835}" type="slidenum">
              <a:rPr lang="en-US" smtClean="0"/>
              <a:pPr/>
              <a:t>14</a:t>
            </a:fld>
            <a:endParaRPr lang="en-US" dirty="0"/>
          </a:p>
        </p:txBody>
      </p:sp>
      <p:graphicFrame>
        <p:nvGraphicFramePr>
          <p:cNvPr id="7" name="Content Placeholder 6"/>
          <p:cNvGraphicFramePr>
            <a:graphicFrameLocks noGrp="1"/>
          </p:cNvGraphicFramePr>
          <p:nvPr>
            <p:ph sz="half" idx="1"/>
          </p:nvPr>
        </p:nvGraphicFramePr>
        <p:xfrm>
          <a:off x="228600" y="1371600"/>
          <a:ext cx="8089900"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543244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nvGraphicFramePr>
        <p:xfrm>
          <a:off x="914400" y="914400"/>
          <a:ext cx="7687896" cy="5813506"/>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txBox="1">
            <a:spLocks/>
          </p:cNvSpPr>
          <p:nvPr/>
        </p:nvSpPr>
        <p:spPr>
          <a:xfrm>
            <a:off x="0" y="152400"/>
            <a:ext cx="8928100" cy="6096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C00000"/>
                </a:solidFill>
                <a:effectLst/>
                <a:uLnTx/>
                <a:uFillTx/>
                <a:latin typeface="Trebuchet MS" pitchFamily="34" charset="0"/>
                <a:ea typeface="+mj-ea"/>
                <a:cs typeface="+mj-cs"/>
              </a:rPr>
              <a:t>Home inventories remain elevated</a:t>
            </a:r>
            <a:r>
              <a:rPr kumimoji="0" lang="en-US" sz="2400" b="1" i="0" u="none" strike="noStrike" kern="0" cap="none" spc="0" normalizeH="0" noProof="0" dirty="0" smtClean="0">
                <a:ln>
                  <a:noFill/>
                </a:ln>
                <a:solidFill>
                  <a:srgbClr val="C00000"/>
                </a:solidFill>
                <a:effectLst/>
                <a:uLnTx/>
                <a:uFillTx/>
                <a:latin typeface="Trebuchet MS" pitchFamily="34" charset="0"/>
                <a:ea typeface="+mj-ea"/>
                <a:cs typeface="+mj-cs"/>
              </a:rPr>
              <a:t> introducing the potential for greater downward price pressure in the housing market.</a:t>
            </a:r>
            <a:endParaRPr kumimoji="0" lang="en-US" sz="2400" b="1" i="0" u="none" strike="noStrike" kern="0" cap="none" spc="0" normalizeH="0" baseline="0" noProof="0" dirty="0">
              <a:ln>
                <a:noFill/>
              </a:ln>
              <a:solidFill>
                <a:srgbClr val="C00000"/>
              </a:solidFill>
              <a:effectLst/>
              <a:uLnTx/>
              <a:uFillTx/>
              <a:latin typeface="Trebuchet MS" pitchFamily="34" charset="0"/>
              <a:ea typeface="+mj-ea"/>
              <a:cs typeface="+mj-cs"/>
            </a:endParaRPr>
          </a:p>
        </p:txBody>
      </p:sp>
      <p:sp>
        <p:nvSpPr>
          <p:cNvPr id="5" name="Slide Number Placeholder 4"/>
          <p:cNvSpPr>
            <a:spLocks noGrp="1"/>
          </p:cNvSpPr>
          <p:nvPr>
            <p:ph type="sldNum" sz="quarter" idx="12"/>
          </p:nvPr>
        </p:nvSpPr>
        <p:spPr/>
        <p:txBody>
          <a:bodyPr/>
          <a:lstStyle/>
          <a:p>
            <a:fld id="{4DD1825F-52B6-45B9-9681-125E8F9CB835}"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4DD1825F-52B6-45B9-9681-125E8F9CB835}" type="slidenum">
              <a:rPr lang="en-US" smtClean="0"/>
              <a:pPr/>
              <a:t>16</a:t>
            </a:fld>
            <a:endParaRPr lang="en-US" dirty="0"/>
          </a:p>
        </p:txBody>
      </p:sp>
      <p:sp>
        <p:nvSpPr>
          <p:cNvPr id="7" name="Title 4"/>
          <p:cNvSpPr>
            <a:spLocks noGrp="1"/>
          </p:cNvSpPr>
          <p:nvPr>
            <p:ph type="title"/>
          </p:nvPr>
        </p:nvSpPr>
        <p:spPr>
          <a:xfrm>
            <a:off x="0" y="292100"/>
            <a:ext cx="9004300" cy="609600"/>
          </a:xfrm>
        </p:spPr>
        <p:txBody>
          <a:bodyPr/>
          <a:lstStyle/>
          <a:p>
            <a:pPr algn="ctr"/>
            <a:r>
              <a:rPr lang="en-US" dirty="0" smtClean="0">
                <a:solidFill>
                  <a:srgbClr val="C00000"/>
                </a:solidFill>
              </a:rPr>
              <a:t>“Addressing the Financing Needs of Small Business” </a:t>
            </a:r>
            <a:r>
              <a:rPr lang="en-US" sz="2400" dirty="0" smtClean="0">
                <a:solidFill>
                  <a:srgbClr val="C00000"/>
                </a:solidFill>
              </a:rPr>
              <a:t>Bernanke, July 12, 2010</a:t>
            </a:r>
            <a:endParaRPr lang="en-US" dirty="0">
              <a:solidFill>
                <a:srgbClr val="C00000"/>
              </a:solidFill>
            </a:endParaRPr>
          </a:p>
        </p:txBody>
      </p:sp>
      <p:sp>
        <p:nvSpPr>
          <p:cNvPr id="8" name="TextBox 7"/>
          <p:cNvSpPr txBox="1"/>
          <p:nvPr/>
        </p:nvSpPr>
        <p:spPr>
          <a:xfrm>
            <a:off x="152400" y="1295400"/>
            <a:ext cx="8915400" cy="5262979"/>
          </a:xfrm>
          <a:prstGeom prst="rect">
            <a:avLst/>
          </a:prstGeom>
          <a:noFill/>
        </p:spPr>
        <p:txBody>
          <a:bodyPr wrap="square" rtlCol="0">
            <a:spAutoFit/>
          </a:bodyPr>
          <a:lstStyle/>
          <a:p>
            <a:r>
              <a:rPr lang="en-US" sz="2800" b="1" i="1" dirty="0" smtClean="0"/>
              <a:t>“[T]he Federal Reserve and other agencies have made a concerted effort to …facilitate the flow of credit to viable small businesses. [W]e helped bring capital from the securities markets to small businesses through the Term Asset-Backed Securities Loan Facility--the TALF program. </a:t>
            </a:r>
          </a:p>
          <a:p>
            <a:endParaRPr lang="en-US" sz="2800" b="1" i="1" dirty="0" smtClean="0"/>
          </a:p>
          <a:p>
            <a:r>
              <a:rPr lang="en-US" sz="2800" b="1" i="1" dirty="0" smtClean="0"/>
              <a:t>More than 850,000 small business loans were financed in part by securities whose issuance was supported by TALF. We have also been focused on strengthening the nation's banks, so that they can resume normal lending as quickly as possible.” </a:t>
            </a:r>
            <a:endParaRPr lang="en-US" sz="2800" b="1" i="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4DD1825F-52B6-45B9-9681-125E8F9CB835}" type="slidenum">
              <a:rPr lang="en-US" smtClean="0"/>
              <a:pPr/>
              <a:t>17</a:t>
            </a:fld>
            <a:endParaRPr lang="en-US" dirty="0"/>
          </a:p>
        </p:txBody>
      </p:sp>
      <p:sp>
        <p:nvSpPr>
          <p:cNvPr id="8" name="Title 4"/>
          <p:cNvSpPr>
            <a:spLocks noGrp="1"/>
          </p:cNvSpPr>
          <p:nvPr>
            <p:ph type="title"/>
          </p:nvPr>
        </p:nvSpPr>
        <p:spPr>
          <a:xfrm>
            <a:off x="0" y="152400"/>
            <a:ext cx="9004300" cy="609600"/>
          </a:xfrm>
        </p:spPr>
        <p:txBody>
          <a:bodyPr/>
          <a:lstStyle/>
          <a:p>
            <a:pPr algn="ctr"/>
            <a:r>
              <a:rPr lang="en-US" dirty="0" smtClean="0">
                <a:solidFill>
                  <a:srgbClr val="C00000"/>
                </a:solidFill>
              </a:rPr>
              <a:t>“Addressing the Financing Needs of Small Business” </a:t>
            </a:r>
            <a:r>
              <a:rPr lang="en-US" sz="2400" dirty="0" smtClean="0">
                <a:solidFill>
                  <a:srgbClr val="C00000"/>
                </a:solidFill>
              </a:rPr>
              <a:t>Bernanke, July 12, 2010</a:t>
            </a:r>
            <a:endParaRPr lang="en-US" dirty="0">
              <a:solidFill>
                <a:srgbClr val="C00000"/>
              </a:solidFill>
            </a:endParaRPr>
          </a:p>
        </p:txBody>
      </p:sp>
      <p:sp>
        <p:nvSpPr>
          <p:cNvPr id="9" name="TextBox 8"/>
          <p:cNvSpPr txBox="1"/>
          <p:nvPr/>
        </p:nvSpPr>
        <p:spPr>
          <a:xfrm>
            <a:off x="228600" y="1219200"/>
            <a:ext cx="8686800" cy="5509200"/>
          </a:xfrm>
          <a:prstGeom prst="rect">
            <a:avLst/>
          </a:prstGeom>
          <a:noFill/>
        </p:spPr>
        <p:txBody>
          <a:bodyPr wrap="square" rtlCol="0">
            <a:spAutoFit/>
          </a:bodyPr>
          <a:lstStyle/>
          <a:p>
            <a:r>
              <a:rPr lang="en-US" sz="3200" b="1" i="1" dirty="0" smtClean="0"/>
              <a:t>“We have heard …that bank examiners have prevented banks from making good loans. We take this issue very seriously. The Federal Reserve has worked …with the other banking regulators to develop interagency policy statements on this issue, aimed at banks and examiners. Our message is clear: Consistent with maintaining …prudent standards, lenders should do all they can to meet the needs of creditworthy borrowers.”</a:t>
            </a:r>
            <a:endParaRPr lang="en-US" sz="3200" b="1" i="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75700" cy="609600"/>
          </a:xfrm>
        </p:spPr>
        <p:txBody>
          <a:bodyPr/>
          <a:lstStyle/>
          <a:p>
            <a:pPr algn="ctr"/>
            <a:r>
              <a:rPr lang="en-US" sz="2800" dirty="0" smtClean="0">
                <a:solidFill>
                  <a:srgbClr val="C00000"/>
                </a:solidFill>
              </a:rPr>
              <a:t>As the incoming data have softened, expectations for real GDP growth have been trimmed sharply.</a:t>
            </a:r>
            <a:endParaRPr lang="en-US" sz="2800" dirty="0">
              <a:solidFill>
                <a:srgbClr val="C00000"/>
              </a:solidFill>
            </a:endParaRPr>
          </a:p>
        </p:txBody>
      </p:sp>
      <p:sp>
        <p:nvSpPr>
          <p:cNvPr id="3" name="Slide Number Placeholder 2"/>
          <p:cNvSpPr>
            <a:spLocks noGrp="1"/>
          </p:cNvSpPr>
          <p:nvPr>
            <p:ph type="sldNum" sz="quarter" idx="12"/>
          </p:nvPr>
        </p:nvSpPr>
        <p:spPr/>
        <p:txBody>
          <a:bodyPr/>
          <a:lstStyle/>
          <a:p>
            <a:fld id="{0A82503C-CDF4-4C4D-B060-D46086BD7F51}" type="slidenum">
              <a:rPr lang="en-US" smtClean="0"/>
              <a:pPr/>
              <a:t>18</a:t>
            </a:fld>
            <a:endParaRPr lang="en-US" dirty="0"/>
          </a:p>
        </p:txBody>
      </p:sp>
      <p:graphicFrame>
        <p:nvGraphicFramePr>
          <p:cNvPr id="5" name="Chart 4"/>
          <p:cNvGraphicFramePr>
            <a:graphicFrameLocks noGrp="1"/>
          </p:cNvGraphicFramePr>
          <p:nvPr/>
        </p:nvGraphicFramePr>
        <p:xfrm>
          <a:off x="228600" y="914400"/>
          <a:ext cx="8659091" cy="55054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81400" y="1219200"/>
            <a:ext cx="4953000" cy="2209800"/>
          </a:xfrm>
        </p:spPr>
        <p:txBody>
          <a:bodyPr/>
          <a:lstStyle/>
          <a:p>
            <a:pPr marL="228600" lvl="0" indent="-228600">
              <a:lnSpc>
                <a:spcPct val="100000"/>
              </a:lnSpc>
              <a:spcBef>
                <a:spcPct val="20000"/>
              </a:spcBef>
            </a:pPr>
            <a:r>
              <a:rPr lang="en-US" dirty="0" smtClean="0"/>
              <a:t>What are Small Businesses Telling Us About  Credit—and Why Do We Care?</a:t>
            </a:r>
            <a:br>
              <a:rPr lang="en-US" dirty="0" smtClean="0"/>
            </a:br>
            <a:r>
              <a:rPr lang="en-US" dirty="0" smtClean="0"/>
              <a:t/>
            </a:r>
            <a:br>
              <a:rPr lang="en-US" dirty="0" smtClean="0"/>
            </a:br>
            <a:r>
              <a:rPr lang="en-US" sz="2000" b="0" dirty="0" smtClean="0">
                <a:solidFill>
                  <a:srgbClr val="000000"/>
                </a:solidFill>
                <a:ea typeface="+mn-ea"/>
                <a:cs typeface="+mn-cs"/>
              </a:rPr>
              <a:t> Federal Reserve Bank of Atlanta</a:t>
            </a:r>
            <a:br>
              <a:rPr lang="en-US" sz="2000" b="0" dirty="0" smtClean="0">
                <a:solidFill>
                  <a:srgbClr val="000000"/>
                </a:solidFill>
                <a:ea typeface="+mn-ea"/>
                <a:cs typeface="+mn-cs"/>
              </a:rPr>
            </a:br>
            <a:r>
              <a:rPr lang="en-US" sz="2000" b="0" dirty="0" smtClean="0">
                <a:solidFill>
                  <a:srgbClr val="000000"/>
                </a:solidFill>
                <a:ea typeface="+mn-ea"/>
                <a:cs typeface="+mn-cs"/>
              </a:rPr>
              <a:t>Michael F. Bryan</a:t>
            </a:r>
            <a:br>
              <a:rPr lang="en-US" sz="2000" b="0" dirty="0" smtClean="0">
                <a:solidFill>
                  <a:srgbClr val="000000"/>
                </a:solidFill>
                <a:ea typeface="+mn-ea"/>
                <a:cs typeface="+mn-cs"/>
              </a:rPr>
            </a:br>
            <a:r>
              <a:rPr lang="en-US" sz="2000" b="0" dirty="0" smtClean="0">
                <a:solidFill>
                  <a:srgbClr val="000000"/>
                </a:solidFill>
                <a:ea typeface="+mn-ea"/>
                <a:cs typeface="+mn-cs"/>
              </a:rPr>
              <a:t>Vice President and Economist</a:t>
            </a:r>
            <a:br>
              <a:rPr lang="en-US" sz="2000" b="0" dirty="0" smtClean="0">
                <a:solidFill>
                  <a:srgbClr val="000000"/>
                </a:solidFill>
                <a:ea typeface="+mn-ea"/>
                <a:cs typeface="+mn-cs"/>
              </a:rPr>
            </a:br>
            <a:r>
              <a:rPr lang="en-US" sz="2000" b="0" dirty="0" smtClean="0">
                <a:solidFill>
                  <a:srgbClr val="000000"/>
                </a:solidFill>
                <a:ea typeface="+mn-ea"/>
                <a:cs typeface="+mn-cs"/>
              </a:rPr>
              <a:t>September, 10, 2010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152400"/>
            <a:ext cx="8775700" cy="609600"/>
          </a:xfrm>
        </p:spPr>
        <p:txBody>
          <a:bodyPr/>
          <a:lstStyle/>
          <a:p>
            <a:pPr algn="ctr"/>
            <a:r>
              <a:rPr lang="en-US" sz="3600" dirty="0" smtClean="0">
                <a:solidFill>
                  <a:srgbClr val="C00000"/>
                </a:solidFill>
              </a:rPr>
              <a:t>Why Does the Federal Reserve Care?</a:t>
            </a:r>
            <a:endParaRPr lang="en-US" sz="3600" dirty="0">
              <a:solidFill>
                <a:srgbClr val="C00000"/>
              </a:solidFill>
            </a:endParaRPr>
          </a:p>
        </p:txBody>
      </p:sp>
      <p:sp>
        <p:nvSpPr>
          <p:cNvPr id="4" name="Slide Number Placeholder 3"/>
          <p:cNvSpPr>
            <a:spLocks noGrp="1"/>
          </p:cNvSpPr>
          <p:nvPr>
            <p:ph type="sldNum" sz="quarter" idx="4"/>
          </p:nvPr>
        </p:nvSpPr>
        <p:spPr/>
        <p:txBody>
          <a:bodyPr/>
          <a:lstStyle/>
          <a:p>
            <a:fld id="{4DD1825F-52B6-45B9-9681-125E8F9CB835}" type="slidenum">
              <a:rPr lang="en-US" smtClean="0"/>
              <a:pPr/>
              <a:t>2</a:t>
            </a:fld>
            <a:endParaRPr lang="en-US" dirty="0"/>
          </a:p>
        </p:txBody>
      </p:sp>
      <p:sp>
        <p:nvSpPr>
          <p:cNvPr id="11" name="TextBox 10"/>
          <p:cNvSpPr txBox="1"/>
          <p:nvPr/>
        </p:nvSpPr>
        <p:spPr>
          <a:xfrm>
            <a:off x="609600" y="2057400"/>
            <a:ext cx="8153400" cy="2862322"/>
          </a:xfrm>
          <a:prstGeom prst="rect">
            <a:avLst/>
          </a:prstGeom>
          <a:noFill/>
        </p:spPr>
        <p:txBody>
          <a:bodyPr wrap="square" rtlCol="0">
            <a:spAutoFit/>
          </a:bodyPr>
          <a:lstStyle/>
          <a:p>
            <a:r>
              <a:rPr lang="en-US" sz="3600" b="1" dirty="0" smtClean="0"/>
              <a:t>“to promote effectively the goals of maximum employment, stable prices, and moderate long-term interest rates.” </a:t>
            </a:r>
          </a:p>
          <a:p>
            <a:r>
              <a:rPr lang="en-US" sz="3600" b="1" dirty="0" smtClean="0"/>
              <a:t>		</a:t>
            </a:r>
            <a:r>
              <a:rPr lang="en-US" sz="2400" b="1" i="1" dirty="0" smtClean="0"/>
              <a:t>		Federal Reserve Act</a:t>
            </a:r>
            <a:endParaRPr lang="en-US" sz="3600" b="1"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75700" cy="609600"/>
          </a:xfrm>
        </p:spPr>
        <p:txBody>
          <a:bodyPr/>
          <a:lstStyle/>
          <a:p>
            <a:pPr algn="ctr"/>
            <a:r>
              <a:rPr lang="en-US" sz="2400" dirty="0" smtClean="0">
                <a:solidFill>
                  <a:srgbClr val="C00000"/>
                </a:solidFill>
              </a:rPr>
              <a:t>Private payrolls continued to expand in August, though the pace of the expansion remains subdued.</a:t>
            </a:r>
            <a:endParaRPr lang="en-US" sz="2400" dirty="0">
              <a:solidFill>
                <a:srgbClr val="C00000"/>
              </a:solidFill>
            </a:endParaRPr>
          </a:p>
        </p:txBody>
      </p:sp>
      <p:sp>
        <p:nvSpPr>
          <p:cNvPr id="3" name="Slide Number Placeholder 2"/>
          <p:cNvSpPr>
            <a:spLocks noGrp="1"/>
          </p:cNvSpPr>
          <p:nvPr>
            <p:ph type="sldNum" sz="quarter" idx="12"/>
          </p:nvPr>
        </p:nvSpPr>
        <p:spPr/>
        <p:txBody>
          <a:bodyPr/>
          <a:lstStyle/>
          <a:p>
            <a:fld id="{0A82503C-CDF4-4C4D-B060-D46086BD7F51}" type="slidenum">
              <a:rPr lang="en-US" smtClean="0"/>
              <a:pPr/>
              <a:t>3</a:t>
            </a:fld>
            <a:endParaRPr lang="en-US" dirty="0"/>
          </a:p>
        </p:txBody>
      </p:sp>
      <p:graphicFrame>
        <p:nvGraphicFramePr>
          <p:cNvPr id="5" name="Chart 4"/>
          <p:cNvGraphicFramePr>
            <a:graphicFrameLocks noGrp="1"/>
          </p:cNvGraphicFramePr>
          <p:nvPr/>
        </p:nvGraphicFramePr>
        <p:xfrm>
          <a:off x="304800" y="1219200"/>
          <a:ext cx="8634412" cy="5334000"/>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p:cNvCxnSpPr/>
          <p:nvPr/>
        </p:nvCxnSpPr>
        <p:spPr bwMode="auto">
          <a:xfrm>
            <a:off x="914400" y="2971800"/>
            <a:ext cx="7924800" cy="0"/>
          </a:xfrm>
          <a:prstGeom prst="line">
            <a:avLst/>
          </a:prstGeom>
          <a:solidFill>
            <a:schemeClr val="accent1"/>
          </a:solidFill>
          <a:ln w="38100" cap="flat" cmpd="sng" algn="ctr">
            <a:solidFill>
              <a:srgbClr val="FF0000"/>
            </a:solidFill>
            <a:prstDash val="sysDash"/>
            <a:round/>
            <a:headEnd type="none" w="med" len="med"/>
            <a:tailEnd type="none" w="med" len="med"/>
          </a:ln>
          <a:effectLst/>
        </p:spPr>
      </p:cxnSp>
      <p:sp>
        <p:nvSpPr>
          <p:cNvPr id="6" name="TextBox 5"/>
          <p:cNvSpPr txBox="1"/>
          <p:nvPr/>
        </p:nvSpPr>
        <p:spPr>
          <a:xfrm>
            <a:off x="1828800" y="2667000"/>
            <a:ext cx="4482317" cy="307777"/>
          </a:xfrm>
          <a:prstGeom prst="rect">
            <a:avLst/>
          </a:prstGeom>
          <a:noFill/>
        </p:spPr>
        <p:txBody>
          <a:bodyPr wrap="none" rtlCol="0">
            <a:spAutoFit/>
          </a:bodyPr>
          <a:lstStyle/>
          <a:p>
            <a:r>
              <a:rPr lang="en-US" sz="1400" b="1" dirty="0" smtClean="0">
                <a:solidFill>
                  <a:srgbClr val="FF0000"/>
                </a:solidFill>
              </a:rPr>
              <a:t>Threshold necessary to bring down unemployment </a:t>
            </a:r>
            <a:endParaRPr lang="en-US" sz="14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775700" cy="609600"/>
          </a:xfrm>
        </p:spPr>
        <p:txBody>
          <a:bodyPr/>
          <a:lstStyle/>
          <a:p>
            <a:pPr algn="ctr"/>
            <a:r>
              <a:rPr lang="en-US" sz="2800" dirty="0" smtClean="0">
                <a:solidFill>
                  <a:srgbClr val="C00000"/>
                </a:solidFill>
              </a:rPr>
              <a:t>With jobs growth subdued, rates of joblessness remain stubbornly high.</a:t>
            </a:r>
            <a:endParaRPr lang="en-US" sz="2800" dirty="0">
              <a:solidFill>
                <a:srgbClr val="C00000"/>
              </a:solidFill>
            </a:endParaRPr>
          </a:p>
        </p:txBody>
      </p:sp>
      <p:sp>
        <p:nvSpPr>
          <p:cNvPr id="3" name="Slide Number Placeholder 2"/>
          <p:cNvSpPr>
            <a:spLocks noGrp="1"/>
          </p:cNvSpPr>
          <p:nvPr>
            <p:ph type="sldNum" sz="quarter" idx="12"/>
          </p:nvPr>
        </p:nvSpPr>
        <p:spPr/>
        <p:txBody>
          <a:bodyPr/>
          <a:lstStyle/>
          <a:p>
            <a:fld id="{0A82503C-CDF4-4C4D-B060-D46086BD7F51}" type="slidenum">
              <a:rPr lang="en-US" smtClean="0"/>
              <a:pPr/>
              <a:t>4</a:t>
            </a:fld>
            <a:endParaRPr lang="en-US" dirty="0"/>
          </a:p>
        </p:txBody>
      </p:sp>
      <p:sp>
        <p:nvSpPr>
          <p:cNvPr id="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latin typeface="Calibri" pitchFamily="34" charset="0"/>
            </a:endParaRPr>
          </a:p>
        </p:txBody>
      </p:sp>
      <p:graphicFrame>
        <p:nvGraphicFramePr>
          <p:cNvPr id="5" name="Chart 4"/>
          <p:cNvGraphicFramePr>
            <a:graphicFrameLocks noGrp="1"/>
          </p:cNvGraphicFramePr>
          <p:nvPr/>
        </p:nvGraphicFramePr>
        <p:xfrm>
          <a:off x="228600" y="1219200"/>
          <a:ext cx="86106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
          <p:cNvSpPr txBox="1"/>
          <p:nvPr/>
        </p:nvSpPr>
        <p:spPr>
          <a:xfrm>
            <a:off x="0" y="6629400"/>
            <a:ext cx="4242691" cy="2286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000" dirty="0">
                <a:latin typeface="Trebuchet MS" pitchFamily="34" charset="0"/>
              </a:rPr>
              <a:t>Source: U.S.</a:t>
            </a:r>
            <a:r>
              <a:rPr lang="en-US" sz="1000" baseline="0" dirty="0">
                <a:latin typeface="Trebuchet MS" pitchFamily="34" charset="0"/>
              </a:rPr>
              <a:t> </a:t>
            </a:r>
            <a:r>
              <a:rPr lang="en-US" sz="1000" dirty="0">
                <a:latin typeface="Trebuchet MS" pitchFamily="34" charset="0"/>
              </a:rPr>
              <a:t>Bureau of Labor Statistics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A82503C-CDF4-4C4D-B060-D46086BD7F51}" type="slidenum">
              <a:rPr lang="en-US" smtClean="0"/>
              <a:pPr/>
              <a:t>5</a:t>
            </a:fld>
            <a:endParaRPr lang="en-US" dirty="0"/>
          </a:p>
        </p:txBody>
      </p:sp>
      <p:graphicFrame>
        <p:nvGraphicFramePr>
          <p:cNvPr id="5" name="Chart 4"/>
          <p:cNvGraphicFramePr>
            <a:graphicFrameLocks noGrp="1"/>
          </p:cNvGraphicFramePr>
          <p:nvPr/>
        </p:nvGraphicFramePr>
        <p:xfrm>
          <a:off x="234888" y="1066800"/>
          <a:ext cx="8674223" cy="5510998"/>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1"/>
          <p:cNvSpPr>
            <a:spLocks noGrp="1"/>
          </p:cNvSpPr>
          <p:nvPr>
            <p:ph type="title"/>
          </p:nvPr>
        </p:nvSpPr>
        <p:spPr>
          <a:xfrm>
            <a:off x="228600" y="152400"/>
            <a:ext cx="8775700" cy="609600"/>
          </a:xfrm>
        </p:spPr>
        <p:txBody>
          <a:bodyPr/>
          <a:lstStyle/>
          <a:p>
            <a:pPr algn="ctr"/>
            <a:r>
              <a:rPr lang="en-US" sz="2000" dirty="0" smtClean="0">
                <a:solidFill>
                  <a:srgbClr val="C00000"/>
                </a:solidFill>
              </a:rPr>
              <a:t>Measures of consumer confidence are low for a recovery, as household assessment of jobs prospects remain near their recessionary bottom.</a:t>
            </a:r>
            <a:endParaRPr lang="en-US" sz="2000"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152400"/>
            <a:ext cx="8775700" cy="609600"/>
          </a:xfrm>
        </p:spPr>
        <p:txBody>
          <a:bodyPr/>
          <a:lstStyle/>
          <a:p>
            <a:pPr algn="ctr"/>
            <a:r>
              <a:rPr lang="en-US" dirty="0" smtClean="0">
                <a:solidFill>
                  <a:srgbClr val="C00000"/>
                </a:solidFill>
              </a:rPr>
              <a:t>“Addressing the Financing Needs of Small Business” </a:t>
            </a:r>
            <a:r>
              <a:rPr lang="en-US" sz="2400" dirty="0" smtClean="0">
                <a:solidFill>
                  <a:srgbClr val="C00000"/>
                </a:solidFill>
              </a:rPr>
              <a:t>Bernanke, July 12, 2010</a:t>
            </a:r>
            <a:endParaRPr lang="en-US" dirty="0">
              <a:solidFill>
                <a:srgbClr val="C00000"/>
              </a:solidFill>
            </a:endParaRPr>
          </a:p>
        </p:txBody>
      </p:sp>
      <p:sp>
        <p:nvSpPr>
          <p:cNvPr id="4" name="Slide Number Placeholder 3"/>
          <p:cNvSpPr>
            <a:spLocks noGrp="1"/>
          </p:cNvSpPr>
          <p:nvPr>
            <p:ph type="sldNum" sz="quarter" idx="4"/>
          </p:nvPr>
        </p:nvSpPr>
        <p:spPr/>
        <p:txBody>
          <a:bodyPr/>
          <a:lstStyle/>
          <a:p>
            <a:fld id="{4DD1825F-52B6-45B9-9681-125E8F9CB835}" type="slidenum">
              <a:rPr lang="en-US" smtClean="0"/>
              <a:pPr/>
              <a:t>6</a:t>
            </a:fld>
            <a:endParaRPr lang="en-US" dirty="0"/>
          </a:p>
        </p:txBody>
      </p:sp>
      <p:sp>
        <p:nvSpPr>
          <p:cNvPr id="11" name="TextBox 10"/>
          <p:cNvSpPr txBox="1"/>
          <p:nvPr/>
        </p:nvSpPr>
        <p:spPr>
          <a:xfrm>
            <a:off x="304800" y="1219200"/>
            <a:ext cx="8686800" cy="5262979"/>
          </a:xfrm>
          <a:prstGeom prst="rect">
            <a:avLst/>
          </a:prstGeom>
          <a:noFill/>
        </p:spPr>
        <p:txBody>
          <a:bodyPr wrap="square" rtlCol="0">
            <a:spAutoFit/>
          </a:bodyPr>
          <a:lstStyle/>
          <a:p>
            <a:r>
              <a:rPr lang="en-US" sz="2800" b="1" i="1" dirty="0" smtClean="0"/>
              <a:t>Small businesses are central to creating jobs in our economy; they employ roughly one-half of all Americans and account for about 60 percent of gross job creation.</a:t>
            </a:r>
          </a:p>
          <a:p>
            <a:endParaRPr lang="en-US" sz="2800" b="1" i="1" dirty="0" smtClean="0"/>
          </a:p>
          <a:p>
            <a:r>
              <a:rPr lang="en-US" sz="2800" b="1" i="1" dirty="0" smtClean="0"/>
              <a:t>Newer small businesses, those less than two years old, are especially important: Over the past 20 years, these start-up enterprises accounted for roughly one-quarter of gross job creation even though they employed less than 10 percent of the workforce.  </a:t>
            </a:r>
          </a:p>
          <a:p>
            <a:endParaRPr lang="en-US" sz="2800" b="1" i="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152400"/>
            <a:ext cx="8775700" cy="609600"/>
          </a:xfrm>
        </p:spPr>
        <p:txBody>
          <a:bodyPr/>
          <a:lstStyle/>
          <a:p>
            <a:pPr algn="ctr"/>
            <a:r>
              <a:rPr lang="en-US" dirty="0" smtClean="0">
                <a:solidFill>
                  <a:srgbClr val="C00000"/>
                </a:solidFill>
              </a:rPr>
              <a:t>“Addressing the Financing Needs of Small Business” </a:t>
            </a:r>
            <a:r>
              <a:rPr lang="en-US" sz="2400" dirty="0" smtClean="0">
                <a:solidFill>
                  <a:srgbClr val="C00000"/>
                </a:solidFill>
              </a:rPr>
              <a:t>Bernanke, July 12, 2010</a:t>
            </a:r>
            <a:endParaRPr lang="en-US" dirty="0">
              <a:solidFill>
                <a:srgbClr val="C00000"/>
              </a:solidFill>
            </a:endParaRPr>
          </a:p>
        </p:txBody>
      </p:sp>
      <p:sp>
        <p:nvSpPr>
          <p:cNvPr id="4" name="Slide Number Placeholder 3"/>
          <p:cNvSpPr>
            <a:spLocks noGrp="1"/>
          </p:cNvSpPr>
          <p:nvPr>
            <p:ph type="sldNum" sz="quarter" idx="4"/>
          </p:nvPr>
        </p:nvSpPr>
        <p:spPr/>
        <p:txBody>
          <a:bodyPr/>
          <a:lstStyle/>
          <a:p>
            <a:fld id="{4DD1825F-52B6-45B9-9681-125E8F9CB835}" type="slidenum">
              <a:rPr lang="en-US" smtClean="0"/>
              <a:pPr/>
              <a:t>7</a:t>
            </a:fld>
            <a:endParaRPr lang="en-US" dirty="0"/>
          </a:p>
        </p:txBody>
      </p:sp>
      <p:sp>
        <p:nvSpPr>
          <p:cNvPr id="11" name="TextBox 10"/>
          <p:cNvSpPr txBox="1"/>
          <p:nvPr/>
        </p:nvSpPr>
        <p:spPr>
          <a:xfrm>
            <a:off x="304800" y="1219200"/>
            <a:ext cx="8686800" cy="4832092"/>
          </a:xfrm>
          <a:prstGeom prst="rect">
            <a:avLst/>
          </a:prstGeom>
          <a:noFill/>
        </p:spPr>
        <p:txBody>
          <a:bodyPr wrap="square" rtlCol="0">
            <a:spAutoFit/>
          </a:bodyPr>
          <a:lstStyle/>
          <a:p>
            <a:r>
              <a:rPr lang="en-US" sz="2800" b="1" i="1" dirty="0" smtClean="0"/>
              <a:t>The formation and growth of small businesses depends critically on access to credit. Unfortunately, those businesses report that credit conditions remain very difficult.</a:t>
            </a:r>
          </a:p>
          <a:p>
            <a:endParaRPr lang="en-US" sz="2800" b="1" i="1" dirty="0" smtClean="0"/>
          </a:p>
          <a:p>
            <a:r>
              <a:rPr lang="en-US" sz="2800" b="1" i="1" dirty="0" smtClean="0"/>
              <a:t>How much of this reduction has been driven by weaker demand for loans from small businesses, how much by a deterioration in the financial condition of small businesses during the economic downturn, and how much by restricted credit availability?</a:t>
            </a:r>
            <a:endParaRPr lang="en-US" sz="2800" b="1"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rgbClr val="C00000"/>
                </a:solidFill>
              </a:rPr>
              <a:t>Two Small Business Surveys</a:t>
            </a:r>
            <a:endParaRPr lang="en-US" dirty="0">
              <a:solidFill>
                <a:srgbClr val="C00000"/>
              </a:solidFill>
            </a:endParaRPr>
          </a:p>
        </p:txBody>
      </p:sp>
      <p:sp>
        <p:nvSpPr>
          <p:cNvPr id="8" name="Content Placeholder 7"/>
          <p:cNvSpPr txBox="1">
            <a:spLocks noGrp="1"/>
          </p:cNvSpPr>
          <p:nvPr>
            <p:ph sz="half" idx="1"/>
          </p:nvPr>
        </p:nvSpPr>
        <p:spPr>
          <a:xfrm>
            <a:off x="152400" y="1447800"/>
            <a:ext cx="4216400" cy="2966966"/>
          </a:xfrm>
          <a:prstGeom prst="rect">
            <a:avLst/>
          </a:prstGeom>
          <a:noFill/>
        </p:spPr>
        <p:txBody>
          <a:bodyPr wrap="square" rtlCol="0">
            <a:spAutoFit/>
          </a:bodyPr>
          <a:lstStyle/>
          <a:p>
            <a:pPr>
              <a:buNone/>
            </a:pPr>
            <a:r>
              <a:rPr lang="en-US" sz="2000" b="1" dirty="0" smtClean="0">
                <a:solidFill>
                  <a:schemeClr val="accent1"/>
                </a:solidFill>
              </a:rPr>
              <a:t>Survey of Small Business Owners</a:t>
            </a:r>
          </a:p>
          <a:p>
            <a:pPr>
              <a:buNone/>
            </a:pPr>
            <a:endParaRPr lang="en-US" sz="2000" b="1" dirty="0" smtClean="0">
              <a:solidFill>
                <a:schemeClr val="accent1"/>
              </a:solidFill>
            </a:endParaRPr>
          </a:p>
          <a:p>
            <a:pPr>
              <a:buNone/>
            </a:pPr>
            <a:endParaRPr lang="en-US" sz="2000" b="1" dirty="0" smtClean="0">
              <a:solidFill>
                <a:schemeClr val="accent1"/>
              </a:solidFill>
            </a:endParaRPr>
          </a:p>
          <a:p>
            <a:r>
              <a:rPr lang="en-US" sz="1800" b="1" dirty="0" smtClean="0"/>
              <a:t>Distributed to small business owners in the sixth district</a:t>
            </a:r>
            <a:r>
              <a:rPr lang="en-US" sz="1800" b="1" baseline="30000" dirty="0" smtClean="0"/>
              <a:t>1</a:t>
            </a:r>
            <a:r>
              <a:rPr lang="en-US" sz="1800" b="1" dirty="0" smtClean="0"/>
              <a:t> through the Federal Reserve Bank of Atlanta’s REIN network.</a:t>
            </a:r>
          </a:p>
          <a:p>
            <a:r>
              <a:rPr lang="en-US" sz="1800" b="1" dirty="0" smtClean="0"/>
              <a:t>432 firms filled out the surveys.</a:t>
            </a:r>
          </a:p>
          <a:p>
            <a:endParaRPr lang="en-US" sz="1800" b="1" dirty="0" smtClean="0"/>
          </a:p>
        </p:txBody>
      </p:sp>
      <p:sp>
        <p:nvSpPr>
          <p:cNvPr id="7" name="Content Placeholder 6"/>
          <p:cNvSpPr>
            <a:spLocks noGrp="1"/>
          </p:cNvSpPr>
          <p:nvPr>
            <p:ph sz="half" idx="2"/>
          </p:nvPr>
        </p:nvSpPr>
        <p:spPr>
          <a:xfrm>
            <a:off x="4267200" y="1447800"/>
            <a:ext cx="4648200" cy="4495800"/>
          </a:xfrm>
        </p:spPr>
        <p:txBody>
          <a:bodyPr/>
          <a:lstStyle/>
          <a:p>
            <a:pPr>
              <a:buNone/>
            </a:pPr>
            <a:r>
              <a:rPr lang="en-US" sz="2000" b="1" dirty="0" smtClean="0">
                <a:solidFill>
                  <a:schemeClr val="accent1"/>
                </a:solidFill>
              </a:rPr>
              <a:t>Survey of Small Business Service Providers</a:t>
            </a:r>
          </a:p>
          <a:p>
            <a:pPr>
              <a:buNone/>
            </a:pPr>
            <a:endParaRPr lang="en-US" sz="2400" b="1" dirty="0" smtClean="0">
              <a:solidFill>
                <a:schemeClr val="accent1"/>
              </a:solidFill>
            </a:endParaRPr>
          </a:p>
          <a:p>
            <a:r>
              <a:rPr lang="en-US" sz="1800" b="1" dirty="0" smtClean="0"/>
              <a:t>Distributed to small business service providers in the sixth district. </a:t>
            </a:r>
          </a:p>
          <a:p>
            <a:r>
              <a:rPr lang="en-US" sz="1800" b="1" dirty="0" smtClean="0"/>
              <a:t>Because the survey of small business owners is skewed towards old and large firms, we narrowed the survey of small business service providers to just those whose clients are mostly less than four years old and have less than 20 employees. </a:t>
            </a:r>
          </a:p>
          <a:p>
            <a:endParaRPr lang="en-US" sz="2400" b="1" dirty="0"/>
          </a:p>
        </p:txBody>
      </p:sp>
      <p:sp>
        <p:nvSpPr>
          <p:cNvPr id="4" name="Slide Number Placeholder 3"/>
          <p:cNvSpPr>
            <a:spLocks noGrp="1"/>
          </p:cNvSpPr>
          <p:nvPr>
            <p:ph type="sldNum" sz="quarter" idx="4"/>
          </p:nvPr>
        </p:nvSpPr>
        <p:spPr/>
        <p:txBody>
          <a:bodyPr/>
          <a:lstStyle/>
          <a:p>
            <a:fld id="{4DD1825F-52B6-45B9-9681-125E8F9CB835}"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rgbClr val="C00000"/>
                </a:solidFill>
              </a:rPr>
              <a:t>Percent of Firms Accessing Credit: April vs. July</a:t>
            </a:r>
            <a:endParaRPr lang="en-US" sz="2800" dirty="0">
              <a:solidFill>
                <a:srgbClr val="C00000"/>
              </a:solidFill>
            </a:endParaRPr>
          </a:p>
        </p:txBody>
      </p:sp>
      <p:sp>
        <p:nvSpPr>
          <p:cNvPr id="5" name="Slide Number Placeholder 4"/>
          <p:cNvSpPr>
            <a:spLocks noGrp="1"/>
          </p:cNvSpPr>
          <p:nvPr>
            <p:ph type="sldNum" sz="quarter" idx="4"/>
          </p:nvPr>
        </p:nvSpPr>
        <p:spPr/>
        <p:txBody>
          <a:bodyPr/>
          <a:lstStyle/>
          <a:p>
            <a:fld id="{4DD1825F-52B6-45B9-9681-125E8F9CB835}" type="slidenum">
              <a:rPr lang="en-US" smtClean="0"/>
              <a:pPr/>
              <a:t>9</a:t>
            </a:fld>
            <a:endParaRPr lang="en-US" dirty="0"/>
          </a:p>
        </p:txBody>
      </p:sp>
      <p:graphicFrame>
        <p:nvGraphicFramePr>
          <p:cNvPr id="8" name="Content Placeholder 7"/>
          <p:cNvGraphicFramePr>
            <a:graphicFrameLocks noGrp="1"/>
          </p:cNvGraphicFramePr>
          <p:nvPr>
            <p:ph sz="half" idx="2"/>
          </p:nvPr>
        </p:nvGraphicFramePr>
        <p:xfrm>
          <a:off x="4495800" y="1447800"/>
          <a:ext cx="4216400" cy="4572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10"/>
          <p:cNvGraphicFramePr>
            <a:graphicFrameLocks noGrp="1"/>
          </p:cNvGraphicFramePr>
          <p:nvPr>
            <p:ph sz="half" idx="1"/>
          </p:nvPr>
        </p:nvGraphicFramePr>
        <p:xfrm>
          <a:off x="228600" y="1447800"/>
          <a:ext cx="42164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Default Theme">
  <a:themeElements>
    <a:clrScheme name="Blue_Brighter">
      <a:dk1>
        <a:srgbClr val="000000"/>
      </a:dk1>
      <a:lt1>
        <a:srgbClr val="FFFFFF"/>
      </a:lt1>
      <a:dk2>
        <a:srgbClr val="1E7451"/>
      </a:dk2>
      <a:lt2>
        <a:srgbClr val="7F7F7F"/>
      </a:lt2>
      <a:accent1>
        <a:srgbClr val="14477A"/>
      </a:accent1>
      <a:accent2>
        <a:srgbClr val="95B3D7"/>
      </a:accent2>
      <a:accent3>
        <a:srgbClr val="921C04"/>
      </a:accent3>
      <a:accent4>
        <a:srgbClr val="14477A"/>
      </a:accent4>
      <a:accent5>
        <a:srgbClr val="BFBFBF"/>
      </a:accent5>
      <a:accent6>
        <a:srgbClr val="921C04"/>
      </a:accent6>
      <a:hlink>
        <a:srgbClr val="3333CC"/>
      </a:hlink>
      <a:folHlink>
        <a:srgbClr val="7F7F7F"/>
      </a:folHlink>
    </a:clrScheme>
    <a:fontScheme name="SlideRevampFon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ue_Brighter">
  <a:themeElements>
    <a:clrScheme name="Blue_Brighter">
      <a:dk1>
        <a:srgbClr val="000000"/>
      </a:dk1>
      <a:lt1>
        <a:srgbClr val="FFFFFF"/>
      </a:lt1>
      <a:dk2>
        <a:srgbClr val="1E7451"/>
      </a:dk2>
      <a:lt2>
        <a:srgbClr val="7F7F7F"/>
      </a:lt2>
      <a:accent1>
        <a:srgbClr val="14477A"/>
      </a:accent1>
      <a:accent2>
        <a:srgbClr val="95B3D7"/>
      </a:accent2>
      <a:accent3>
        <a:srgbClr val="921C04"/>
      </a:accent3>
      <a:accent4>
        <a:srgbClr val="14477A"/>
      </a:accent4>
      <a:accent5>
        <a:srgbClr val="BFBFBF"/>
      </a:accent5>
      <a:accent6>
        <a:srgbClr val="921C04"/>
      </a:accent6>
      <a:hlink>
        <a:srgbClr val="3333CC"/>
      </a:hlink>
      <a:folHlink>
        <a:srgbClr val="7F7F7F"/>
      </a:folHlink>
    </a:clrScheme>
    <a:fontScheme name="SlideRevampFon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1">
    <a:dk1>
      <a:srgbClr val="000000"/>
    </a:dk1>
    <a:lt1>
      <a:srgbClr val="FFFFFF"/>
    </a:lt1>
    <a:dk2>
      <a:srgbClr val="E46C0A"/>
    </a:dk2>
    <a:lt2>
      <a:srgbClr val="990099"/>
    </a:lt2>
    <a:accent1>
      <a:srgbClr val="14477A"/>
    </a:accent1>
    <a:accent2>
      <a:srgbClr val="7F7F7F"/>
    </a:accent2>
    <a:accent3>
      <a:srgbClr val="1E7451"/>
    </a:accent3>
    <a:accent4>
      <a:srgbClr val="921C04"/>
    </a:accent4>
    <a:accent5>
      <a:srgbClr val="95B3D7"/>
    </a:accent5>
    <a:accent6>
      <a:srgbClr val="A99541"/>
    </a:accent6>
    <a:hlink>
      <a:srgbClr val="3333CC"/>
    </a:hlink>
    <a:folHlink>
      <a:srgbClr val="7F7F7F"/>
    </a:folHlink>
  </a:clrScheme>
  <a:fontScheme name="SlideRevampFon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1">
    <a:dk1>
      <a:srgbClr val="000000"/>
    </a:dk1>
    <a:lt1>
      <a:srgbClr val="FFFFFF"/>
    </a:lt1>
    <a:dk2>
      <a:srgbClr val="E46C0A"/>
    </a:dk2>
    <a:lt2>
      <a:srgbClr val="990099"/>
    </a:lt2>
    <a:accent1>
      <a:srgbClr val="14477A"/>
    </a:accent1>
    <a:accent2>
      <a:srgbClr val="7F7F7F"/>
    </a:accent2>
    <a:accent3>
      <a:srgbClr val="1E7451"/>
    </a:accent3>
    <a:accent4>
      <a:srgbClr val="921C04"/>
    </a:accent4>
    <a:accent5>
      <a:srgbClr val="95B3D7"/>
    </a:accent5>
    <a:accent6>
      <a:srgbClr val="A99541"/>
    </a:accent6>
    <a:hlink>
      <a:srgbClr val="3333CC"/>
    </a:hlink>
    <a:folHlink>
      <a:srgbClr val="7F7F7F"/>
    </a:folHlink>
  </a:clrScheme>
  <a:fontScheme name="SlideRevampFon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Custom 1">
    <a:dk1>
      <a:srgbClr val="000000"/>
    </a:dk1>
    <a:lt1>
      <a:srgbClr val="FFFFFF"/>
    </a:lt1>
    <a:dk2>
      <a:srgbClr val="E46C0A"/>
    </a:dk2>
    <a:lt2>
      <a:srgbClr val="990099"/>
    </a:lt2>
    <a:accent1>
      <a:srgbClr val="14477A"/>
    </a:accent1>
    <a:accent2>
      <a:srgbClr val="95B3D7"/>
    </a:accent2>
    <a:accent3>
      <a:srgbClr val="1E7451"/>
    </a:accent3>
    <a:accent4>
      <a:srgbClr val="921C04"/>
    </a:accent4>
    <a:accent5>
      <a:srgbClr val="ADC1B4"/>
    </a:accent5>
    <a:accent6>
      <a:srgbClr val="A99541"/>
    </a:accent6>
    <a:hlink>
      <a:srgbClr val="3333CC"/>
    </a:hlink>
    <a:folHlink>
      <a:srgbClr val="7F7F7F"/>
    </a:folHlink>
  </a:clrScheme>
  <a:fontScheme name="SlideRevampFon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EconomicDefaults">
    <a:dk1>
      <a:srgbClr val="000000"/>
    </a:dk1>
    <a:lt1>
      <a:srgbClr val="FFFFFF"/>
    </a:lt1>
    <a:dk2>
      <a:srgbClr val="E46C0A"/>
    </a:dk2>
    <a:lt2>
      <a:srgbClr val="BFBFBF"/>
    </a:lt2>
    <a:accent1>
      <a:srgbClr val="14477A"/>
    </a:accent1>
    <a:accent2>
      <a:srgbClr val="7F7F7F"/>
    </a:accent2>
    <a:accent3>
      <a:srgbClr val="245E48"/>
    </a:accent3>
    <a:accent4>
      <a:srgbClr val="7F3300"/>
    </a:accent4>
    <a:accent5>
      <a:srgbClr val="95B3D7"/>
    </a:accent5>
    <a:accent6>
      <a:srgbClr val="948A54"/>
    </a:accent6>
    <a:hlink>
      <a:srgbClr val="3333CC"/>
    </a:hlink>
    <a:folHlink>
      <a:srgbClr val="7F7F7F"/>
    </a:folHlink>
  </a:clrScheme>
  <a:fontScheme name="SlideRevampFon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Default Theme</Template>
  <TotalTime>1664</TotalTime>
  <Words>1335</Words>
  <Application>Microsoft Office PowerPoint</Application>
  <PresentationFormat>On-screen Show (4:3)</PresentationFormat>
  <Paragraphs>134</Paragraphs>
  <Slides>19</Slides>
  <Notes>7</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Default Theme</vt:lpstr>
      <vt:lpstr>Blue_Brighter</vt:lpstr>
      <vt:lpstr>What are Small Businesses Telling Us About  Credit—and Why Do We Care?   Federal Reserve Bank of Atlanta Michael F. Bryan Vice President and Economist September, 10, 2010</vt:lpstr>
      <vt:lpstr>Why Does the Federal Reserve Care?</vt:lpstr>
      <vt:lpstr>Private payrolls continued to expand in August, though the pace of the expansion remains subdued.</vt:lpstr>
      <vt:lpstr>With jobs growth subdued, rates of joblessness remain stubbornly high.</vt:lpstr>
      <vt:lpstr>Measures of consumer confidence are low for a recovery, as household assessment of jobs prospects remain near their recessionary bottom.</vt:lpstr>
      <vt:lpstr>“Addressing the Financing Needs of Small Business” Bernanke, July 12, 2010</vt:lpstr>
      <vt:lpstr>“Addressing the Financing Needs of Small Business” Bernanke, July 12, 2010</vt:lpstr>
      <vt:lpstr>Two Small Business Surveys</vt:lpstr>
      <vt:lpstr>Percent of Firms Accessing Credit: April vs. July</vt:lpstr>
      <vt:lpstr>Applications for Credit: April vs. July</vt:lpstr>
      <vt:lpstr>Slide 11</vt:lpstr>
      <vt:lpstr>Applications for Credit by Young Firms</vt:lpstr>
      <vt:lpstr>Reasons Young Firms are not Seeking Credit</vt:lpstr>
      <vt:lpstr>Obstacles to Credit for Younger Firms</vt:lpstr>
      <vt:lpstr>Slide 15</vt:lpstr>
      <vt:lpstr>“Addressing the Financing Needs of Small Business” Bernanke, July 12, 2010</vt:lpstr>
      <vt:lpstr>“Addressing the Financing Needs of Small Business” Bernanke, July 12, 2010</vt:lpstr>
      <vt:lpstr>As the incoming data have softened, expectations for real GDP growth have been trimmed sharply.</vt:lpstr>
      <vt:lpstr>What are Small Businesses Telling Us About  Credit—and Why Do We Care?   Federal Reserve Bank of Atlanta Michael F. Bryan Vice President and Economist September, 10, 2010</vt:lpstr>
    </vt:vector>
  </TitlesOfParts>
  <Company>Federal Reserve Bank of Atlanta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 Business Credit  Federal Reserve Bank of Atlanta Regional Economic Information Network (REIN)  July 2010</dc:title>
  <dc:creator>f1ext01</dc:creator>
  <cp:lastModifiedBy> </cp:lastModifiedBy>
  <cp:revision>371</cp:revision>
  <dcterms:created xsi:type="dcterms:W3CDTF">2010-08-11T15:04:35Z</dcterms:created>
  <dcterms:modified xsi:type="dcterms:W3CDTF">2010-09-10T14:04:10Z</dcterms:modified>
</cp:coreProperties>
</file>